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68" r:id="rId3"/>
    <p:sldId id="266" r:id="rId4"/>
    <p:sldId id="267" r:id="rId5"/>
    <p:sldId id="263" r:id="rId6"/>
    <p:sldId id="269" r:id="rId7"/>
    <p:sldId id="270" r:id="rId8"/>
    <p:sldId id="271" r:id="rId9"/>
    <p:sldId id="272" r:id="rId10"/>
    <p:sldId id="277" r:id="rId11"/>
    <p:sldId id="264" r:id="rId12"/>
    <p:sldId id="273" r:id="rId13"/>
    <p:sldId id="274" r:id="rId14"/>
    <p:sldId id="275" r:id="rId15"/>
    <p:sldId id="276" r:id="rId16"/>
  </p:sldIdLst>
  <p:sldSz cx="9144000" cy="6858000" type="screen4x3"/>
  <p:notesSz cx="6858000" cy="9313863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F43"/>
    <a:srgbClr val="3866CC"/>
    <a:srgbClr val="426DCE"/>
    <a:srgbClr val="2C6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0BA0D6-5898-4743-8C2C-6672D14DB6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013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76179-E4F9-457C-9EEB-36959476D38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25E8A-63B9-4C47-8091-737FB0EAC4E9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21279-05E8-4217-8AA9-A8E1A62CADBD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45EC4-1244-4213-BB5C-7AEEAA198A43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CCB2E-0D59-471F-A758-58B2E3518F40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E13B-74BF-4DC7-B793-457377C4BD3E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7" name="Picture 21" descr="00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-19050"/>
            <a:ext cx="9191626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 bwMode="white">
          <a:xfrm>
            <a:off x="1585913" y="5148263"/>
            <a:ext cx="6954837" cy="420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85913" y="5583238"/>
            <a:ext cx="6872287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52400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CCF73F-172D-4893-AB4E-8954E48E9E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012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284163"/>
            <a:ext cx="2019300" cy="5608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84163"/>
            <a:ext cx="5905500" cy="5608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AF7E3A-B473-4E5B-A20D-E63A53F360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121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00A451-69E1-4962-BF0B-19C274747A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18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462A6-8C00-4672-B12B-3309B78E52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00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66838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366838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220A9-3106-4DA0-A0B1-07CF35F646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245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91BF3D-ADC0-4C3C-A4D1-C0F510A227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09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187F9D-6034-426C-9FDB-DAAC2D0322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19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607E76-6C74-47F5-ACB5-24E3FC9142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83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434F4-AEC8-4569-AFB4-3E1BF41D0B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828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339D4-923C-41C8-B512-27923AA340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582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84163"/>
            <a:ext cx="8077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6838"/>
            <a:ext cx="8077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6688" y="63007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DE45CF-DA1E-49AA-BDC1-3461EAD994CF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3091" name="Picture 19" descr="0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-17463"/>
            <a:ext cx="9191626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MdCn BT" pitchFamily="34" charset="-5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MdCn BT" pitchFamily="34" charset="-5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MdCn BT" pitchFamily="34" charset="-5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MdCn BT" pitchFamily="34" charset="-5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MdCn BT" pitchFamily="34" charset="-5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MdCn BT" pitchFamily="34" charset="-5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MdCn BT" pitchFamily="34" charset="-5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MdCn BT" pitchFamily="34" charset="-52"/>
        </a:defRPr>
      </a:lvl9pPr>
    </p:titleStyle>
    <p:bodyStyle>
      <a:lvl1pPr marL="225425" indent="-2254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31775" algn="l" rtl="0" fontAlgn="base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exey.zhemchugov@zone.amcnetworks.com" TargetMode="External"/><Relationship Id="rId4" Type="http://schemas.openxmlformats.org/officeDocument/2006/relationships/hyperlink" Target="mailto:maria.ulanova@zone.amcnetwork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1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sz="2400" b="1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OUTDOOR CHANNEL</a:t>
            </a:r>
          </a:p>
        </p:txBody>
      </p:sp>
      <p:sp>
        <p:nvSpPr>
          <p:cNvPr id="187402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000" kern="1200" dirty="0">
                <a:solidFill>
                  <a:srgbClr val="032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ПРЕЗЕНТАЦИЯ 2015</a:t>
            </a:r>
            <a:endParaRPr lang="en-US" altLang="ru-RU" sz="2000" kern="1200" dirty="0">
              <a:solidFill>
                <a:srgbClr val="032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568813" y="173648"/>
            <a:ext cx="1676400" cy="16081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560110">
            <a:off x="727671" y="315998"/>
            <a:ext cx="13753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Лицензия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ТВ № 20075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от 2.03.2012</a:t>
            </a:r>
          </a:p>
          <a:p>
            <a:pPr algn="ctr">
              <a:lnSpc>
                <a:spcPct val="100000"/>
              </a:lnSpc>
            </a:pPr>
            <a:endParaRPr lang="ru-RU" altLang="ru-RU" sz="16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 smtClean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5 программ, определяющих канал в 2015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954" y="828488"/>
            <a:ext cx="8681794" cy="5209809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ru-RU" sz="1800" b="1" kern="1200" dirty="0" smtClean="0">
                <a:solidFill>
                  <a:srgbClr val="032F43"/>
                </a:solidFill>
                <a:ea typeface="ＭＳ Ｐゴシック" pitchFamily="34" charset="-128"/>
              </a:rPr>
              <a:t>SCI </a:t>
            </a:r>
            <a:r>
              <a:rPr lang="ru-RU" altLang="ru-RU" sz="1800" b="1" kern="1200" dirty="0" smtClean="0">
                <a:solidFill>
                  <a:srgbClr val="032F43"/>
                </a:solidFill>
                <a:ea typeface="ＭＳ Ｐゴシック" pitchFamily="34" charset="-128"/>
              </a:rPr>
              <a:t>экспедиция: сафари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Ведущий программы Майк </a:t>
            </a:r>
            <a:r>
              <a:rPr lang="ru-RU" altLang="ru-RU" sz="1200" kern="1200" dirty="0" err="1">
                <a:solidFill>
                  <a:srgbClr val="032F43"/>
                </a:solidFill>
                <a:ea typeface="ＭＳ Ｐゴシック" pitchFamily="34" charset="-128"/>
              </a:rPr>
              <a:t>Роджерс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 приглашает вас поохотиться. Африканская саванна, арктическая тундра, Южные Альпы, Скалистые горы и леса, где водятся белохвостые олени – вы увидите все это в передаче Международного 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сафари-клуба, 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который выступает за свободу охотиться и пропагандирует сохранение дикой природы во всем мире.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b="1" kern="1200" dirty="0" smtClean="0">
                <a:solidFill>
                  <a:srgbClr val="032F43"/>
                </a:solidFill>
                <a:ea typeface="ＭＳ Ｐゴシック" pitchFamily="34" charset="-128"/>
              </a:rPr>
              <a:t>Рыбалка. Высшая лига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Попадись на крючок 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программы 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«Рыбалка. Высшая лига»! 24 лучших в мире рыболова  соревнуются в 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рыбной ловле: действующие 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чемпионы, неожиданные места, никаких тренировок и 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ограничений. «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Рыбалка. Высшая лига» представляет рыбалку такой, какой зрители ее еще не видели.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b="1" kern="1200" dirty="0" smtClean="0">
                <a:solidFill>
                  <a:srgbClr val="032F43"/>
                </a:solidFill>
                <a:ea typeface="ＭＳ Ｐゴシック" pitchFamily="34" charset="-128"/>
              </a:rPr>
              <a:t>На охоте с Джимом Шоки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Следуйте за Джимом Шоки - автором произведений о природе, фотографом и </a:t>
            </a:r>
            <a:r>
              <a:rPr lang="ru-RU" altLang="ru-RU" sz="1200" kern="1200" dirty="0" err="1">
                <a:solidFill>
                  <a:srgbClr val="032F43"/>
                </a:solidFill>
                <a:ea typeface="ＭＳ Ｐゴシック" pitchFamily="34" charset="-128"/>
              </a:rPr>
              <a:t>видеооператором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, снимающим дикую природу. Он приглашает зрителей принять участие в захватывающих дух охотничьих приключениях и побывать в 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отдаленных </a:t>
            </a:r>
            <a:r>
              <a:rPr lang="ru-RU" altLang="ru-RU" sz="1200" kern="1200" dirty="0" err="1" smtClean="0">
                <a:solidFill>
                  <a:srgbClr val="032F43"/>
                </a:solidFill>
                <a:ea typeface="ＭＳ Ｐゴシック" pitchFamily="34" charset="-128"/>
              </a:rPr>
              <a:t>отдаленных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уголках 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планеты.</a:t>
            </a:r>
            <a:endParaRPr lang="ru-RU" altLang="ru-RU" sz="12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b="1" kern="1200" dirty="0" smtClean="0">
                <a:solidFill>
                  <a:srgbClr val="032F43"/>
                </a:solidFill>
                <a:ea typeface="ＭＳ Ｐゴシック" pitchFamily="34" charset="-128"/>
              </a:rPr>
              <a:t>Рыбы-великаны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От Амазонки до Аляски, от Новой Зеландии до Бразилии – </a:t>
            </a:r>
            <a:r>
              <a:rPr lang="ru-RU" altLang="ru-RU" sz="1200" kern="1200" dirty="0" err="1">
                <a:solidFill>
                  <a:srgbClr val="032F43"/>
                </a:solidFill>
                <a:ea typeface="ＭＳ Ｐゴシック" pitchFamily="34" charset="-128"/>
              </a:rPr>
              <a:t>Трев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altLang="ru-RU" sz="1200" kern="1200" dirty="0" err="1">
                <a:solidFill>
                  <a:srgbClr val="032F43"/>
                </a:solidFill>
                <a:ea typeface="ＭＳ Ｐゴシック" pitchFamily="34" charset="-128"/>
              </a:rPr>
              <a:t>Гоуди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 специализируется на ловле такой рыбы, о которой большинство самых искушенных рыболовов может только мечтать. 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b="1" kern="1200" dirty="0" smtClean="0">
                <a:solidFill>
                  <a:srgbClr val="032F43"/>
                </a:solidFill>
                <a:ea typeface="ＭＳ Ｐゴシック" pitchFamily="34" charset="-128"/>
              </a:rPr>
              <a:t>Лесники</a:t>
            </a:r>
            <a:r>
              <a:rPr lang="en-US" altLang="ru-RU" sz="1800" b="1" kern="1200" dirty="0" smtClean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endParaRPr lang="ru-RU" altLang="ru-RU" sz="1800" b="1" kern="1200" dirty="0" smtClean="0">
              <a:solidFill>
                <a:srgbClr val="032F43"/>
              </a:solidFill>
              <a:ea typeface="ＭＳ Ｐゴシック" pitchFamily="34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Эта 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программа рассказывает о повседневной жизни сотрудников лесной охраны США, 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                                        оберегающих ценные природные </a:t>
            </a:r>
            <a:r>
              <a:rPr lang="ru-RU" altLang="ru-RU" sz="1200" kern="1200" dirty="0">
                <a:solidFill>
                  <a:srgbClr val="032F43"/>
                </a:solidFill>
                <a:ea typeface="ＭＳ Ｐゴシック" pitchFamily="34" charset="-128"/>
              </a:rPr>
              <a:t>ресурсы своей страны</a:t>
            </a:r>
            <a:r>
              <a:rPr lang="ru-RU" altLang="ru-RU" sz="1200" kern="1200" dirty="0" smtClean="0">
                <a:solidFill>
                  <a:srgbClr val="032F43"/>
                </a:solidFill>
                <a:ea typeface="ＭＳ Ｐゴシック" pitchFamily="34" charset="-128"/>
              </a:rPr>
              <a:t>.</a:t>
            </a:r>
            <a:endParaRPr lang="en-US" altLang="ru-RU" sz="1600" kern="1200" dirty="0">
              <a:solidFill>
                <a:srgbClr val="032F43"/>
              </a:solidFill>
              <a:ea typeface="ＭＳ Ｐゴシック" pitchFamily="34" charset="-128"/>
            </a:endParaRPr>
          </a:p>
        </p:txBody>
      </p:sp>
      <p:pic>
        <p:nvPicPr>
          <p:cNvPr id="4" name="Picture 4" descr="MonsterFishPho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622" y="5841141"/>
            <a:ext cx="1585486" cy="9458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Jim Shoc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311" y="112346"/>
            <a:ext cx="189547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/content/shows/wardens/Wardens1-800x4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717" y="5463750"/>
            <a:ext cx="1873069" cy="13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bowHunt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725" y="2586038"/>
            <a:ext cx="531177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Дополнительные сервисы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70162" y="1539875"/>
            <a:ext cx="6226175" cy="4525963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Полные права на вещание для мобильных и 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on-line </a:t>
            </a: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платформ</a:t>
            </a:r>
            <a:endParaRPr lang="en-GB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GB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Права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 Catch-up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GB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Услуга Видео по запросу (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VOD) – 20 </a:t>
            </a: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часов + 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25% </a:t>
            </a: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ежемесячное обновление контента</a:t>
            </a:r>
          </a:p>
          <a:p>
            <a:endParaRPr lang="ru-RU" altLang="ru-RU" sz="1800" dirty="0" smtClean="0"/>
          </a:p>
          <a:p>
            <a:pPr>
              <a:buFontTx/>
              <a:buNone/>
            </a:pPr>
            <a:endParaRPr lang="en-GB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Резюме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7877" y="1097207"/>
            <a:ext cx="8077200" cy="4525962"/>
          </a:xfrm>
        </p:spPr>
        <p:txBody>
          <a:bodyPr/>
          <a:lstStyle/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Все программы – в формате истинного 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HD</a:t>
            </a: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.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Для самых искушенных зрителей</a:t>
            </a: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GB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Крупнейший в мире каталог программ об активном отдыхе на природе</a:t>
            </a: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Настоящий интернациональный контент</a:t>
            </a: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GB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Все программы предоставляются эксклюзивно для 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Outdoor Channel</a:t>
            </a:r>
            <a:endParaRPr lang="ru-RU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GB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Полный спектр дополнительных услуг, в </a:t>
            </a:r>
            <a:r>
              <a:rPr lang="ru-RU" altLang="ru-RU" sz="1800" kern="1200" dirty="0" err="1">
                <a:solidFill>
                  <a:srgbClr val="032F43"/>
                </a:solidFill>
                <a:ea typeface="ＭＳ Ｐゴシック" pitchFamily="34" charset="-128"/>
              </a:rPr>
              <a:t>т.ч</a:t>
            </a: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. 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mobile, VOD, broadband</a:t>
            </a:r>
            <a:endParaRPr lang="ru-RU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GB" altLang="ru-RU" sz="1800" kern="12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Также доступен в формате </a:t>
            </a:r>
            <a:r>
              <a:rPr lang="en-US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S</a:t>
            </a:r>
            <a:r>
              <a:rPr lang="en-GB" alt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036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 smtClean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Технические характеристики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5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42075"/>
              </p:ext>
            </p:extLst>
          </p:nvPr>
        </p:nvGraphicFramePr>
        <p:xfrm>
          <a:off x="365492" y="1469170"/>
          <a:ext cx="8518525" cy="36306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60662"/>
                <a:gridCol w="1836738"/>
                <a:gridCol w="2057400"/>
                <a:gridCol w="1863725"/>
              </a:tblGrid>
              <a:tr h="5446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Версия канала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HD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SD</a:t>
                      </a:r>
                    </a:p>
                  </a:txBody>
                  <a:tcPr marL="71996" marR="3988" marT="3989" marB="0" anchor="ctr" horzOverflow="overflow"/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Название спутника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Telstar 12</a:t>
                      </a: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Horizons 2</a:t>
                      </a: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Eutelsat </a:t>
                      </a: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36</a:t>
                      </a:r>
                      <a:r>
                        <a:rPr lang="en-US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B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Орбитальная позиция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15°</a:t>
                      </a: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 З.Д.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85° </a:t>
                      </a: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В.Д.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36 °</a:t>
                      </a: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 З.Д.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Транспондер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22L</a:t>
                      </a:r>
                    </a:p>
                  </a:txBody>
                  <a:tcPr marL="71996" marR="3988" marT="3989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К11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14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b" horzOverflow="overflow"/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Частота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11,123.50 GHz</a:t>
                      </a:r>
                    </a:p>
                  </a:txBody>
                  <a:tcPr marL="71996" marR="3988" marT="3989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12120 МГц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11976,82 МГц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b" horzOverflow="overflow"/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Символьная скорость</a:t>
                      </a:r>
                      <a:r>
                        <a:rPr lang="en-GB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:</a:t>
                      </a: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21,54</a:t>
                      </a: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2</a:t>
                      </a:r>
                      <a:r>
                        <a:rPr lang="en-GB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Msps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26,7 Мсимв/с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27,5 </a:t>
                      </a:r>
                      <a:r>
                        <a:rPr lang="ru-RU" sz="1800" kern="1200" dirty="0" err="1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Мсимв</a:t>
                      </a: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/с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b" horzOverflow="overflow"/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FEC:</a:t>
                      </a: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 3/4</a:t>
                      </a: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3/5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3/4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Система кодировки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Irdeto</a:t>
                      </a: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Irdeto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Viaccess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</a:tr>
              <a:tr h="9185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Поляризация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Вертикальная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Горизонтальная</a:t>
                      </a:r>
                      <a:endParaRPr lang="en-GB" sz="1800" kern="120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32F43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Круговая правая вертикальная</a:t>
                      </a:r>
                      <a:endParaRPr lang="en-GB" sz="1800" kern="1200" dirty="0" smtClean="0">
                        <a:solidFill>
                          <a:srgbClr val="032F43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71996" marR="3988" marT="3989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5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 smtClean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… и </a:t>
            </a:r>
            <a:r>
              <a:rPr lang="en-US" altLang="ru-RU" sz="2400" kern="1200" dirty="0" smtClean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AMC Networks International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4" name="Picture 2" descr="C:\LocalData\natalia.dolgova\ND\MARKETING-info\info-London\AMCNI Aug2014\2_AMCNI_Logos\Zone\PNG\AMCNI_Regional_Logo_Zone_HZ_color_RGB_3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9" y="308315"/>
            <a:ext cx="2936039" cy="4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71832"/>
            <a:ext cx="8229600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238" indent="-2317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9pPr>
          </a:lstStyle>
          <a:p>
            <a:pPr marL="0" lv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dirty="0" smtClean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b="1" dirty="0">
                <a:solidFill>
                  <a:srgbClr val="032F43"/>
                </a:solidFill>
                <a:ea typeface="ＭＳ Ｐゴシック" pitchFamily="34" charset="-128"/>
              </a:rPr>
              <a:t>AMC </a:t>
            </a:r>
            <a:r>
              <a:rPr lang="ru-RU" b="1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ru-RU" b="1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b="1" dirty="0" err="1">
                <a:solidFill>
                  <a:srgbClr val="032F43"/>
                </a:solidFill>
                <a:ea typeface="ＭＳ Ｐゴシック" pitchFamily="34" charset="-128"/>
              </a:rPr>
              <a:t>International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, международное программное подразделение AMC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en-US" dirty="0">
                <a:solidFill>
                  <a:srgbClr val="032F43"/>
                </a:solidFill>
                <a:ea typeface="ＭＳ Ｐゴシック" pitchFamily="34" charset="-128"/>
              </a:rPr>
              <a:t> Inc.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, является одним из ведущих производителей и дистрибьюторов тематических телеканалов с аудиторией в 140 странах, охватывая самые разные жанры, включая художественные и документальные фильмы, спортивные, детские и развлекательные программы, передачи про стиль жизни. Телеканалы созданы с учетом специфики местных аудиторий, языков и рынков и доступны на многочисленных платформах, включая HD, мобильные устройства и «Видео по запросу». В состав AMC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International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входят следующие компании: AMC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International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Central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Europe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, AMC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International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Latin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America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, AMC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International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Multicanal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, AMC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International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– Zone и вещательное подразделение AMC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dirty="0" err="1">
                <a:solidFill>
                  <a:srgbClr val="032F43"/>
                </a:solidFill>
                <a:ea typeface="ＭＳ Ｐゴシック" pitchFamily="34" charset="-128"/>
              </a:rPr>
              <a:t>International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DMC.</a:t>
            </a:r>
            <a:endParaRPr lang="en-US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0" lv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0" lv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32F43"/>
                </a:solidFill>
                <a:ea typeface="ＭＳ Ｐゴシック" pitchFamily="34" charset="-128"/>
              </a:rPr>
              <a:t>AMC </a:t>
            </a:r>
            <a:r>
              <a:rPr lang="ru-RU" b="1" dirty="0" err="1">
                <a:solidFill>
                  <a:srgbClr val="032F43"/>
                </a:solidFill>
                <a:ea typeface="ＭＳ Ｐゴシック" pitchFamily="34" charset="-128"/>
              </a:rPr>
              <a:t>Networks</a:t>
            </a:r>
            <a:r>
              <a:rPr lang="ru-RU" b="1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b="1" dirty="0" err="1">
                <a:solidFill>
                  <a:srgbClr val="032F43"/>
                </a:solidFill>
                <a:ea typeface="ＭＳ Ｐゴシック" pitchFamily="34" charset="-128"/>
              </a:rPr>
              <a:t>International</a:t>
            </a:r>
            <a:r>
              <a:rPr lang="ru-RU" b="1" dirty="0">
                <a:solidFill>
                  <a:srgbClr val="032F43"/>
                </a:solidFill>
                <a:ea typeface="ＭＳ Ｐゴシック" pitchFamily="34" charset="-128"/>
              </a:rPr>
              <a:t> – Zone</a:t>
            </a:r>
            <a:r>
              <a:rPr lang="ru-RU" dirty="0">
                <a:solidFill>
                  <a:srgbClr val="032F43"/>
                </a:solidFill>
                <a:ea typeface="ＭＳ Ｐゴシック" pitchFamily="34" charset="-128"/>
              </a:rPr>
              <a:t>  – лидирующая международная вещательная компания, а также дистрибьютор 13-ти тематических телеканалов на территории Европы, Ближнего Востока, Азии и Африки. Собственные и находящиеся в совместном управлении каналы вещают в более чем 120 странах мирах на 25 языках для аудитории в 160 миллионов домохозяйств. </a:t>
            </a:r>
            <a:endParaRPr lang="en-GB" dirty="0">
              <a:solidFill>
                <a:srgbClr val="032F43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8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 smtClean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Контакты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4" name="Picture 2" descr="C:\LocalData\natalia.dolgova\ND\MARKETING-info\info-London\AMCNI Aug2014\2_AMCNI_Logos\Zone\PNG\AMCNI_Regional_Logo_Zone_HZ_color_RGB_3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510" y="425546"/>
            <a:ext cx="2232248" cy="3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541463"/>
            <a:ext cx="8077200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238" indent="-2317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1800" dirty="0" smtClean="0">
                <a:solidFill>
                  <a:srgbClr val="032F43"/>
                </a:solidFill>
                <a:ea typeface="ＭＳ Ｐゴシック" pitchFamily="34" charset="-128"/>
              </a:rPr>
              <a:t> Мария </a:t>
            </a:r>
            <a:r>
              <a:rPr lang="ru-RU" altLang="ru-RU" sz="1800" dirty="0">
                <a:solidFill>
                  <a:srgbClr val="032F43"/>
                </a:solidFill>
                <a:ea typeface="ＭＳ Ｐゴシック" pitchFamily="34" charset="-128"/>
              </a:rPr>
              <a:t>Уланова</a:t>
            </a:r>
            <a:endParaRPr lang="en-GB" altLang="ru-RU" sz="18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630238" marR="0" lvl="1" indent="-2317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Генеральный директор</a:t>
            </a:r>
            <a:endParaRPr lang="en-GB" altLang="ru-RU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630238" marR="0" lvl="1" indent="-2317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ru-RU" sz="1800" dirty="0">
                <a:solidFill>
                  <a:srgbClr val="032F43"/>
                </a:solidFill>
                <a:ea typeface="ＭＳ Ｐゴシック" pitchFamily="34" charset="-128"/>
                <a:hlinkClick r:id="rId4"/>
              </a:rPr>
              <a:t>maria.ulanova@zone.amcnetworks.com</a:t>
            </a:r>
            <a:r>
              <a:rPr lang="en-GB" altLang="ru-RU" sz="1800" dirty="0">
                <a:solidFill>
                  <a:srgbClr val="032F43"/>
                </a:solidFill>
                <a:ea typeface="ＭＳ Ｐゴシック" pitchFamily="34" charset="-128"/>
              </a:rPr>
              <a:t>  </a:t>
            </a:r>
          </a:p>
          <a:p>
            <a:pPr marL="630238" marR="0" lvl="1" indent="-2317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altLang="ru-RU" sz="18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1800" dirty="0" smtClean="0">
                <a:solidFill>
                  <a:srgbClr val="032F43"/>
                </a:solidFill>
                <a:ea typeface="ＭＳ Ｐゴシック" pitchFamily="34" charset="-128"/>
              </a:rPr>
              <a:t> Алексей </a:t>
            </a:r>
            <a:r>
              <a:rPr lang="ru-RU" altLang="ru-RU" sz="1800" dirty="0">
                <a:solidFill>
                  <a:srgbClr val="032F43"/>
                </a:solidFill>
                <a:ea typeface="ＭＳ Ｐゴシック" pitchFamily="34" charset="-128"/>
              </a:rPr>
              <a:t>Жемчугов</a:t>
            </a:r>
            <a:endParaRPr lang="en-GB" altLang="ru-RU" sz="18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630238" marR="0" lvl="1" indent="-2317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Региональный директор</a:t>
            </a:r>
            <a:endParaRPr lang="en-GB" altLang="ru-RU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630238" marR="0" lvl="1" indent="-2317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ru-RU" sz="1800" dirty="0">
                <a:solidFill>
                  <a:srgbClr val="032F43"/>
                </a:solidFill>
                <a:ea typeface="ＭＳ Ｐゴシック" pitchFamily="34" charset="-128"/>
                <a:hlinkClick r:id="rId5"/>
              </a:rPr>
              <a:t>alexey.zhemchugov@zone.amcnetworks.com</a:t>
            </a:r>
            <a:r>
              <a:rPr lang="en-GB" altLang="ru-RU" sz="18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</a:p>
          <a:p>
            <a:pPr marL="630238" marR="0" lvl="1" indent="-2317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altLang="ru-RU" sz="18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25425" marR="0" lvl="0" indent="-225425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ru-RU" sz="18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25425" marR="0" lvl="0" indent="-225425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Представительство </a:t>
            </a:r>
            <a:r>
              <a:rPr lang="en-US" altLang="ru-RU" dirty="0">
                <a:solidFill>
                  <a:srgbClr val="032F43"/>
                </a:solidFill>
                <a:ea typeface="ＭＳ Ｐゴシック" pitchFamily="34" charset="-128"/>
              </a:rPr>
              <a:t>AMC Networks International – Zone </a:t>
            </a: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в России и странах СНГ</a:t>
            </a:r>
            <a:r>
              <a:rPr lang="en-GB" altLang="ru-RU" dirty="0">
                <a:solidFill>
                  <a:srgbClr val="032F43"/>
                </a:solidFill>
                <a:ea typeface="ＭＳ Ｐゴシック" pitchFamily="34" charset="-128"/>
              </a:rPr>
              <a:t>: </a:t>
            </a:r>
            <a:endParaRPr lang="ru-RU" altLang="ru-RU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25425" marR="0" lvl="0" indent="-225425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Россия, 107023, Москва, ул. Б. Семеновская, д. 40, стр. 1, оф. </a:t>
            </a:r>
            <a:r>
              <a:rPr lang="en-US" altLang="ru-RU" dirty="0">
                <a:solidFill>
                  <a:srgbClr val="032F43"/>
                </a:solidFill>
                <a:ea typeface="ＭＳ Ｐゴシック" pitchFamily="34" charset="-128"/>
              </a:rPr>
              <a:t>1</a:t>
            </a: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1</a:t>
            </a:r>
            <a:r>
              <a:rPr lang="en-US" altLang="ru-RU" dirty="0">
                <a:solidFill>
                  <a:srgbClr val="032F43"/>
                </a:solidFill>
                <a:ea typeface="ＭＳ Ｐゴシック" pitchFamily="34" charset="-128"/>
              </a:rPr>
              <a:t>5</a:t>
            </a:r>
            <a:endParaRPr lang="ru-RU" altLang="ru-RU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25425" marR="0" lvl="0" indent="-225425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>
              <a:solidFill>
                <a:srgbClr val="032F43"/>
              </a:solidFill>
              <a:ea typeface="ＭＳ Ｐゴシック" pitchFamily="34" charset="-128"/>
            </a:endParaRPr>
          </a:p>
          <a:p>
            <a:pPr marL="225425" marR="0" lvl="0" indent="-225425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Телефон: + 7 </a:t>
            </a:r>
            <a:r>
              <a:rPr lang="en-US" altLang="ru-RU" dirty="0">
                <a:solidFill>
                  <a:srgbClr val="032F43"/>
                </a:solidFill>
                <a:ea typeface="ＭＳ Ｐゴシック" pitchFamily="34" charset="-128"/>
              </a:rPr>
              <a:t>(</a:t>
            </a: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495</a:t>
            </a:r>
            <a:r>
              <a:rPr lang="en-US" altLang="ru-RU" dirty="0">
                <a:solidFill>
                  <a:srgbClr val="032F43"/>
                </a:solidFill>
                <a:ea typeface="ＭＳ Ｐゴシック" pitchFamily="34" charset="-128"/>
              </a:rPr>
              <a:t>)</a:t>
            </a:r>
            <a:r>
              <a:rPr lang="ru-RU" altLang="ru-RU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en-US" altLang="ru-RU" dirty="0">
                <a:solidFill>
                  <a:srgbClr val="032F43"/>
                </a:solidFill>
                <a:ea typeface="ＭＳ Ｐゴシック" pitchFamily="34" charset="-128"/>
              </a:rPr>
              <a:t>665 4760</a:t>
            </a:r>
            <a:endParaRPr lang="en-GB" altLang="ru-RU" dirty="0">
              <a:solidFill>
                <a:srgbClr val="032F43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fisherm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2589213"/>
            <a:ext cx="5302250" cy="43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Активный досуг на природе – новый уровень качества!</a:t>
            </a:r>
            <a:r>
              <a:rPr lang="en-GB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lang="en-GB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</a:br>
            <a:endParaRPr lang="ru-RU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60362" y="903104"/>
            <a:ext cx="8104187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Беспроигрышное сочетание изумительных по красоте пейзажей с популярными видами активного отдыха и развлечений на открытом воздухе</a:t>
            </a:r>
            <a:endParaRPr lang="en-GB" altLang="ru-RU" sz="1600" b="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 bwMode="auto">
          <a:xfrm>
            <a:off x="3411537" y="1721217"/>
            <a:ext cx="5732463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1775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ru-RU" altLang="ru-RU" sz="1400" kern="0" dirty="0" smtClean="0"/>
              <a:t>	</a:t>
            </a:r>
            <a:r>
              <a:rPr lang="en-GB" altLang="ru-RU" sz="1600" dirty="0">
                <a:solidFill>
                  <a:srgbClr val="032F43"/>
                </a:solidFill>
                <a:ea typeface="ＭＳ Ｐゴシック" pitchFamily="34" charset="-128"/>
              </a:rPr>
              <a:t>Outdoor Channel </a:t>
            </a:r>
            <a:r>
              <a:rPr lang="en-US" altLang="ru-RU" sz="1600" dirty="0">
                <a:solidFill>
                  <a:srgbClr val="032F43"/>
                </a:solidFill>
                <a:ea typeface="ＭＳ Ｐゴシック" pitchFamily="34" charset="-128"/>
              </a:rPr>
              <a:t> - </a:t>
            </a:r>
            <a:r>
              <a:rPr lang="ru-RU" altLang="ru-RU" sz="1600" dirty="0" smtClean="0">
                <a:solidFill>
                  <a:srgbClr val="032F43"/>
                </a:solidFill>
                <a:ea typeface="ＭＳ Ｐゴシック" pitchFamily="34" charset="-128"/>
              </a:rPr>
              <a:t>ведущий американский канал в </a:t>
            </a: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сфере активного досуга на природе</a:t>
            </a:r>
          </a:p>
          <a:p>
            <a:pPr>
              <a:buFontTx/>
              <a:buNone/>
            </a:pPr>
            <a:endParaRPr lang="ru-RU" altLang="ru-RU" sz="1100" kern="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altLang="ru-RU" sz="1600" dirty="0">
                <a:solidFill>
                  <a:srgbClr val="032F43"/>
                </a:solidFill>
                <a:ea typeface="ＭＳ Ｐゴシック" pitchFamily="34" charset="-128"/>
              </a:rPr>
              <a:t>100% </a:t>
            </a: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истинный</a:t>
            </a:r>
            <a:r>
              <a:rPr lang="en-GB" altLang="ru-RU" sz="1600" dirty="0">
                <a:solidFill>
                  <a:srgbClr val="032F43"/>
                </a:solidFill>
                <a:ea typeface="ＭＳ Ｐゴシック" pitchFamily="34" charset="-128"/>
              </a:rPr>
              <a:t> HD 1080i </a:t>
            </a:r>
            <a:endParaRPr lang="ru-RU" altLang="ru-RU" sz="16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Оригинальный международный контент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Ряд дополнительных услуг: </a:t>
            </a:r>
            <a:r>
              <a:rPr lang="en-GB" altLang="ru-RU" sz="1600" dirty="0">
                <a:solidFill>
                  <a:srgbClr val="032F43"/>
                </a:solidFill>
                <a:ea typeface="ＭＳ Ｐゴシック" pitchFamily="34" charset="-128"/>
              </a:rPr>
              <a:t>VOD</a:t>
            </a: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, </a:t>
            </a:r>
            <a:r>
              <a:rPr lang="en-GB" altLang="ru-RU" sz="1600" dirty="0">
                <a:solidFill>
                  <a:srgbClr val="032F43"/>
                </a:solidFill>
                <a:ea typeface="ＭＳ Ｐゴシック" pitchFamily="34" charset="-128"/>
              </a:rPr>
              <a:t>SVOD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Эксклюзивная библиотека программ</a:t>
            </a:r>
            <a:r>
              <a:rPr lang="en-GB" altLang="ru-RU" sz="16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altLang="ru-RU" sz="1600" dirty="0" smtClean="0">
                <a:solidFill>
                  <a:srgbClr val="032F43"/>
                </a:solidFill>
                <a:ea typeface="ＭＳ Ｐゴシック" pitchFamily="34" charset="-128"/>
              </a:rPr>
              <a:t>(1635 </a:t>
            </a:r>
            <a:r>
              <a:rPr lang="ru-RU" altLang="ru-RU" sz="1600" dirty="0" smtClean="0">
                <a:solidFill>
                  <a:srgbClr val="032F43"/>
                </a:solidFill>
                <a:ea typeface="ＭＳ Ｐゴシック" pitchFamily="34" charset="-128"/>
              </a:rPr>
              <a:t>часов)</a:t>
            </a:r>
            <a:endParaRPr lang="en-GB" altLang="ru-RU" sz="16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Целевая аудитория – мужчины в возрасте </a:t>
            </a:r>
            <a:r>
              <a:rPr lang="en-GB" altLang="ru-RU" sz="1600" dirty="0">
                <a:solidFill>
                  <a:srgbClr val="032F43"/>
                </a:solidFill>
                <a:ea typeface="ＭＳ Ｐゴシック" pitchFamily="34" charset="-128"/>
              </a:rPr>
              <a:t>25-55</a:t>
            </a: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 лет</a:t>
            </a:r>
            <a:endParaRPr lang="en-GB" altLang="ru-RU" sz="16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Канал также доступен в формате </a:t>
            </a:r>
            <a:r>
              <a:rPr lang="en-GB" altLang="ru-RU" sz="1600" dirty="0">
                <a:solidFill>
                  <a:srgbClr val="032F43"/>
                </a:solidFill>
                <a:ea typeface="ＭＳ Ｐゴシック" pitchFamily="34" charset="-128"/>
              </a:rPr>
              <a:t>SD</a:t>
            </a:r>
            <a:endParaRPr lang="ru-RU" altLang="ru-RU" sz="1600" dirty="0">
              <a:solidFill>
                <a:srgbClr val="032F43"/>
              </a:solidFill>
              <a:ea typeface="ＭＳ Ｐゴシック" pitchFamily="34" charset="-128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32F43"/>
                </a:solidFill>
                <a:ea typeface="ＭＳ Ｐゴシック" pitchFamily="34" charset="-128"/>
              </a:rPr>
              <a:t>Полностью адаптирован для вещания в России</a:t>
            </a:r>
            <a:endParaRPr lang="en-GB" altLang="ru-RU" sz="1600" dirty="0">
              <a:solidFill>
                <a:srgbClr val="032F43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unter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725" y="2586038"/>
            <a:ext cx="531177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Outdoor Channel – </a:t>
            </a:r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ценности канала</a:t>
            </a:r>
          </a:p>
        </p:txBody>
      </p:sp>
      <p:pic>
        <p:nvPicPr>
          <p:cNvPr id="6" name="Picture 11" descr="Oval_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23" y="892359"/>
            <a:ext cx="3125458" cy="13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Oval_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86" y="2286792"/>
            <a:ext cx="29924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Oval_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831" y="4652778"/>
            <a:ext cx="29924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Oval_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562" y="3233066"/>
            <a:ext cx="29924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Oval_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871" y="892358"/>
            <a:ext cx="29924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39376" y="1063500"/>
            <a:ext cx="2501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Все программы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 изначально  снимаются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 в формате </a:t>
            </a:r>
            <a:r>
              <a:rPr lang="en-GB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HD 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89257" y="1107092"/>
            <a:ext cx="1725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Мы стремимся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развлекать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наших зрителей</a:t>
            </a:r>
            <a:endParaRPr lang="en-GB" altLang="ru-RU" sz="1600" b="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94180" y="2468930"/>
            <a:ext cx="19616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Потрясающие </a:t>
            </a:r>
          </a:p>
          <a:p>
            <a:pPr algn="ctr" eaLnBrk="1" hangingPunct="1"/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места для съемок </a:t>
            </a:r>
          </a:p>
          <a:p>
            <a:pPr algn="ctr" eaLnBrk="1" hangingPunct="1"/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по всему миру</a:t>
            </a:r>
            <a:endParaRPr lang="en-GB" altLang="ru-RU" sz="1600" b="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03952" y="3434740"/>
            <a:ext cx="15154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i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Адаптирован</a:t>
            </a:r>
          </a:p>
          <a:p>
            <a:pPr algn="ctr" eaLnBrk="1" hangingPunct="1">
              <a:defRPr/>
            </a:pPr>
            <a:r>
              <a:rPr lang="ru-RU" sz="1600" i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 для местного</a:t>
            </a:r>
          </a:p>
          <a:p>
            <a:pPr algn="ctr" eaLnBrk="1" hangingPunct="1">
              <a:defRPr/>
            </a:pPr>
            <a:r>
              <a:rPr lang="ru-RU" sz="1600" i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 рынка</a:t>
            </a:r>
            <a:endParaRPr lang="en-GB" sz="1600" i="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78959" y="5062658"/>
            <a:ext cx="2332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GB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…</a:t>
            </a: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с заботой о природе</a:t>
            </a:r>
            <a:endParaRPr lang="en-GB" altLang="ru-RU" sz="1600" b="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Outdoor Channel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218116" name="Picture 4" descr="winterTrees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725" y="2547938"/>
            <a:ext cx="531177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039934" y="803474"/>
            <a:ext cx="59919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Лучшая охота, рыбалка, езда по бездорожью и приключения</a:t>
            </a:r>
            <a:endParaRPr lang="en-GB" altLang="ru-RU" sz="1600" b="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262191" y="1278788"/>
            <a:ext cx="5764577" cy="41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Все программы идеально подходят для семейного просмотра 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Остросюжетные программы о приключениях и путешествиях – для самой широкой аудитории                          Как для ярых поклонников активного отдыха, так и для «диванных» любителей природы</a:t>
            </a:r>
            <a:endParaRPr lang="en-GB" altLang="ru-RU" sz="1600" b="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В программах участвуют известные спортсмены, актеры и другие знаменитости 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Биографическая серия программ о лидерах индустрии развлечений и путешествий 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Самая большая в мире библиотека эксклюзивных </a:t>
            </a:r>
            <a:r>
              <a:rPr lang="en-GB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HD</a:t>
            </a:r>
            <a:r>
              <a:rPr lang="ru-RU" altLang="ru-RU" sz="1600" b="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-программ, посвященных активному отдыху и развлечениям на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Структура контента в настоящий момент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1876" y="1261330"/>
            <a:ext cx="4560277" cy="4525962"/>
          </a:xfrm>
        </p:spPr>
        <p:txBody>
          <a:bodyPr/>
          <a:lstStyle/>
          <a:p>
            <a:pPr marL="0" indent="0">
              <a:buNone/>
            </a:pP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     </a:t>
            </a:r>
            <a:r>
              <a:rPr lang="ru-RU" sz="1800" kern="1200" dirty="0" smtClean="0">
                <a:solidFill>
                  <a:srgbClr val="032F43"/>
                </a:solidFill>
                <a:ea typeface="ＭＳ Ｐゴシック" pitchFamily="34" charset="-128"/>
              </a:rPr>
              <a:t>Категория</a:t>
            </a:r>
            <a:r>
              <a:rPr lang="en-US" sz="18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800" kern="1200" dirty="0">
                <a:solidFill>
                  <a:srgbClr val="032F43"/>
                </a:solidFill>
                <a:ea typeface="ＭＳ Ｐゴシック" pitchFamily="34" charset="-128"/>
              </a:rPr>
              <a:t>     </a:t>
            </a:r>
            <a:r>
              <a:rPr lang="ru-RU" sz="1800" kern="1200" dirty="0" smtClean="0">
                <a:solidFill>
                  <a:srgbClr val="032F43"/>
                </a:solidFill>
                <a:ea typeface="ＭＳ Ｐゴシック" pitchFamily="34" charset="-128"/>
              </a:rPr>
              <a:t>         Проценты</a:t>
            </a:r>
          </a:p>
          <a:p>
            <a:pPr marL="0" indent="0">
              <a:buNone/>
            </a:pPr>
            <a:endParaRPr lang="ru-RU" sz="1800" kern="1200" dirty="0" smtClean="0">
              <a:solidFill>
                <a:srgbClr val="032F43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Охота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en-US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41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%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Рыбалка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24%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Стрельба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16%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Моторные виды спорта	</a:t>
            </a:r>
            <a:r>
              <a:rPr lang="en-US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6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%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Приключения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5%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Охота/Рыбалка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en-US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4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%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Стиль жизни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4%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 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Комедия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  <a:r>
              <a:rPr lang="ru-RU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0</a:t>
            </a:r>
            <a:r>
              <a:rPr lang="en-US" sz="1600" kern="1200" dirty="0" smtClean="0">
                <a:solidFill>
                  <a:srgbClr val="032F43"/>
                </a:solidFill>
                <a:ea typeface="ＭＳ Ｐゴシック" pitchFamily="34" charset="-128"/>
              </a:rPr>
              <a:t>.3</a:t>
            </a:r>
            <a:r>
              <a:rPr lang="en-US" sz="1600" kern="1200" dirty="0">
                <a:solidFill>
                  <a:srgbClr val="032F43"/>
                </a:solidFill>
                <a:ea typeface="ＭＳ Ｐゴシック" pitchFamily="34" charset="-128"/>
              </a:rPr>
              <a:t>%</a:t>
            </a:r>
            <a:r>
              <a:rPr lang="en-US" sz="1800" kern="1200" dirty="0">
                <a:solidFill>
                  <a:srgbClr val="032F43"/>
                </a:solidFill>
                <a:ea typeface="ＭＳ Ｐゴシック" pitchFamily="34" charset="-128"/>
              </a:rPr>
              <a:t>	</a:t>
            </a:r>
          </a:p>
          <a:p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Премьеры 2015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4" descr="Louie Tuminaro of Custom Shop L.L.C. in Montana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08" y="1170598"/>
            <a:ext cx="5105400" cy="34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2708" y="4764116"/>
            <a:ext cx="606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Лу </a:t>
            </a:r>
            <a:r>
              <a:rPr lang="ru-RU" sz="1600" dirty="0" err="1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Туминаро</a:t>
            </a:r>
            <a:r>
              <a:rPr lang="ru-RU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 из Нью-Йорка уверен – обладать хорошим ружьем, все равно что обладать наличностью. Вместе с семьей он перебрался в Монтану, чтобы открыть оружейный бизнес: теперь </a:t>
            </a:r>
            <a:r>
              <a:rPr lang="ru-RU" sz="1600" dirty="0" err="1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Туминаро</a:t>
            </a:r>
            <a:r>
              <a:rPr lang="ru-RU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 покупает, восстанавливает и продает коллекционное огнестрельное оружие, а довольные клиенты тем временем пополняют его семейный бюджет. </a:t>
            </a:r>
            <a:r>
              <a:rPr lang="en-GB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987562" y="2644252"/>
            <a:ext cx="281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2000" dirty="0" smtClean="0">
                <a:solidFill>
                  <a:srgbClr val="032F43"/>
                </a:solidFill>
                <a:latin typeface="+mn-lt"/>
              </a:rPr>
              <a:t>THE GUNFATHER</a:t>
            </a:r>
            <a:endParaRPr lang="en-GB" altLang="en-US" sz="2000" dirty="0">
              <a:solidFill>
                <a:srgbClr val="032F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9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Премьеры 2015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38305" y="5537696"/>
            <a:ext cx="5259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 smtClean="0">
                <a:solidFill>
                  <a:srgbClr val="032F43"/>
                </a:solidFill>
                <a:latin typeface="+mn-lt"/>
              </a:rPr>
              <a:t>FIGHT TO SURVIVE </a:t>
            </a:r>
            <a:endParaRPr lang="ru-RU" altLang="en-US" sz="2000" dirty="0" smtClean="0">
              <a:solidFill>
                <a:srgbClr val="032F43"/>
              </a:solidFill>
              <a:latin typeface="+mn-lt"/>
            </a:endParaRPr>
          </a:p>
        </p:txBody>
      </p:sp>
      <p:pic>
        <p:nvPicPr>
          <p:cNvPr id="9" name="Picture 2" descr="Fight to Surviv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305" y="1330940"/>
            <a:ext cx="3124200" cy="40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37892" y="2338785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Программа познакомит зрителей с захватывающими реконструкциями реальных происшествий, когда активный отдых на природе оборачивался трагедией. Произошла авария или несчастный случай? Герои программы выжили, чтобы рассказать вам свою историю.</a:t>
            </a:r>
            <a:endParaRPr lang="en-GB" sz="160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3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Премьеры 2015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38305" y="5458913"/>
            <a:ext cx="52591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en-US" sz="2000" dirty="0" smtClean="0">
                <a:solidFill>
                  <a:srgbClr val="032F43"/>
                </a:solidFill>
                <a:latin typeface="+mn-lt"/>
              </a:rPr>
              <a:t>НЕИЗВЕДАННЫЕ ПРОСТОРЫ С ДЖИМОМ ШОКИ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7892" y="1941652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32F43"/>
                </a:solidFill>
                <a:latin typeface="+mn-lt"/>
                <a:ea typeface="ＭＳ Ｐゴシック" pitchFamily="34" charset="-128"/>
              </a:rPr>
              <a:t>От ледников Арктики до болот Папуа-Новой Гвинеи – Джим Шоки и его команда раздвигают границы возможного и исследуют территории, которые никогда прежде не показывали по ТВ.   </a:t>
            </a:r>
            <a:endParaRPr lang="en-GB" sz="1600" dirty="0">
              <a:solidFill>
                <a:srgbClr val="032F43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6" name="Picture 2" descr="Expedition into the deep unknown, the uncharted tributaries of the Fly River, Papua New Guinea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305" y="1183608"/>
            <a:ext cx="3505200" cy="41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kern="1200" dirty="0">
                <a:solidFill>
                  <a:srgbClr val="032F43"/>
                </a:solidFill>
                <a:latin typeface="+mn-lt"/>
                <a:ea typeface="ＭＳ Ｐゴシック" pitchFamily="34" charset="-128"/>
                <a:cs typeface="+mn-cs"/>
              </a:rPr>
              <a:t>Премьеры 2015</a:t>
            </a:r>
            <a:endParaRPr lang="en-US" altLang="ru-RU" sz="2400" kern="1200" dirty="0">
              <a:solidFill>
                <a:srgbClr val="032F43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600" y="1002260"/>
            <a:ext cx="8763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en-US" sz="1800" dirty="0">
                <a:solidFill>
                  <a:srgbClr val="032F43"/>
                </a:solidFill>
                <a:latin typeface="+mn-lt"/>
              </a:rPr>
              <a:t>Elephant Warrior</a:t>
            </a:r>
            <a:r>
              <a:rPr lang="ru-RU" altLang="en-US" sz="1800" dirty="0">
                <a:solidFill>
                  <a:srgbClr val="032F43"/>
                </a:solidFill>
                <a:latin typeface="+mn-lt"/>
              </a:rPr>
              <a:t> </a:t>
            </a:r>
            <a:r>
              <a:rPr lang="ru-RU" sz="1800" b="0" dirty="0">
                <a:solidFill>
                  <a:srgbClr val="032F43"/>
                </a:solidFill>
                <a:latin typeface="+mn-lt"/>
              </a:rPr>
              <a:t>(рабочее название «Защитник слонов</a:t>
            </a:r>
            <a:r>
              <a:rPr lang="ru-RU" sz="1800" b="0" dirty="0" smtClean="0">
                <a:solidFill>
                  <a:srgbClr val="032F43"/>
                </a:solidFill>
                <a:latin typeface="+mn-lt"/>
              </a:rPr>
              <a:t>»)</a:t>
            </a:r>
          </a:p>
          <a:p>
            <a:endParaRPr lang="ru-RU" sz="1800" b="0" dirty="0">
              <a:solidFill>
                <a:srgbClr val="032F43"/>
              </a:solidFill>
              <a:latin typeface="+mn-lt"/>
            </a:endParaRPr>
          </a:p>
          <a:p>
            <a:r>
              <a:rPr lang="ru-RU" sz="1600" b="0" dirty="0">
                <a:solidFill>
                  <a:srgbClr val="032F43"/>
                </a:solidFill>
                <a:latin typeface="+mn-lt"/>
              </a:rPr>
              <a:t>Иван Картер возвращается в родное Зимбабве со специальной миссией – спасти слонов, находящихся на грани вымирания, от печальной участи, уготованной им браконьерами.</a:t>
            </a:r>
            <a:endParaRPr lang="en-GB" altLang="en-US" sz="1600" b="0" dirty="0">
              <a:solidFill>
                <a:srgbClr val="032F43"/>
              </a:solidFill>
              <a:latin typeface="+mn-lt"/>
            </a:endParaRPr>
          </a:p>
          <a:p>
            <a:endParaRPr lang="ru-RU" altLang="en-US" sz="1800" dirty="0" smtClean="0">
              <a:solidFill>
                <a:srgbClr val="032F4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en-US" sz="1800" dirty="0" smtClean="0">
                <a:solidFill>
                  <a:srgbClr val="032F43"/>
                </a:solidFill>
                <a:latin typeface="+mn-lt"/>
              </a:rPr>
              <a:t>Alaska </a:t>
            </a:r>
            <a:r>
              <a:rPr lang="en-GB" altLang="en-US" sz="1800" dirty="0">
                <a:solidFill>
                  <a:srgbClr val="032F43"/>
                </a:solidFill>
                <a:latin typeface="+mn-lt"/>
              </a:rPr>
              <a:t>Bush </a:t>
            </a:r>
            <a:r>
              <a:rPr lang="en-GB" altLang="en-US" sz="1800" dirty="0" smtClean="0">
                <a:solidFill>
                  <a:srgbClr val="032F43"/>
                </a:solidFill>
                <a:latin typeface="+mn-lt"/>
              </a:rPr>
              <a:t>Pilots</a:t>
            </a:r>
            <a:r>
              <a:rPr lang="ru-RU" altLang="en-US" sz="1800" dirty="0">
                <a:solidFill>
                  <a:srgbClr val="032F43"/>
                </a:solidFill>
                <a:latin typeface="+mn-lt"/>
              </a:rPr>
              <a:t> </a:t>
            </a:r>
            <a:r>
              <a:rPr lang="ru-RU" altLang="en-US" sz="1800" b="0" dirty="0">
                <a:solidFill>
                  <a:srgbClr val="032F43"/>
                </a:solidFill>
                <a:latin typeface="+mn-lt"/>
              </a:rPr>
              <a:t>(рабочее название «Пилоты Аляски</a:t>
            </a:r>
            <a:r>
              <a:rPr lang="ru-RU" altLang="en-US" sz="1800" b="0" dirty="0" smtClean="0">
                <a:solidFill>
                  <a:srgbClr val="032F43"/>
                </a:solidFill>
                <a:latin typeface="+mn-lt"/>
              </a:rPr>
              <a:t>)</a:t>
            </a:r>
          </a:p>
          <a:p>
            <a:endParaRPr lang="ru-RU" altLang="en-US" sz="1800" b="0" dirty="0">
              <a:solidFill>
                <a:srgbClr val="032F43"/>
              </a:solidFill>
              <a:latin typeface="+mn-lt"/>
            </a:endParaRPr>
          </a:p>
          <a:p>
            <a:r>
              <a:rPr lang="ru-RU" altLang="en-US" sz="1600" b="0" dirty="0">
                <a:solidFill>
                  <a:srgbClr val="032F43"/>
                </a:solidFill>
                <a:latin typeface="+mn-lt"/>
              </a:rPr>
              <a:t>Пилоты Островной Воздушной Службы загружены работой в небе Аляски - они перевозят охотников и просто любителей дикой природы к самым опасным местам на планете. </a:t>
            </a:r>
          </a:p>
          <a:p>
            <a:endParaRPr lang="en-GB" altLang="en-US" sz="1800" dirty="0">
              <a:solidFill>
                <a:srgbClr val="032F4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en-US" sz="1800" dirty="0" smtClean="0">
                <a:solidFill>
                  <a:srgbClr val="032F43"/>
                </a:solidFill>
                <a:latin typeface="+mn-lt"/>
              </a:rPr>
              <a:t>Новые сезоны популярных программ:</a:t>
            </a:r>
          </a:p>
          <a:p>
            <a:endParaRPr lang="en-GB" altLang="en-US" sz="1800" dirty="0">
              <a:solidFill>
                <a:srgbClr val="032F43"/>
              </a:solidFill>
              <a:latin typeface="+mn-lt"/>
            </a:endParaRPr>
          </a:p>
          <a:p>
            <a:r>
              <a:rPr lang="en-GB" altLang="en-US" sz="1800" dirty="0">
                <a:solidFill>
                  <a:srgbClr val="032F43"/>
                </a:solidFill>
                <a:latin typeface="+mn-lt"/>
              </a:rPr>
              <a:t>SCI </a:t>
            </a:r>
            <a:r>
              <a:rPr lang="ru-RU" altLang="en-US" sz="1800" dirty="0">
                <a:solidFill>
                  <a:srgbClr val="032F43"/>
                </a:solidFill>
                <a:latin typeface="+mn-lt"/>
              </a:rPr>
              <a:t>экспедиция: </a:t>
            </a:r>
            <a:r>
              <a:rPr lang="ru-RU" altLang="en-US" sz="1800" dirty="0" smtClean="0">
                <a:solidFill>
                  <a:srgbClr val="032F43"/>
                </a:solidFill>
                <a:latin typeface="+mn-lt"/>
              </a:rPr>
              <a:t>сафари; Записки </a:t>
            </a:r>
            <a:r>
              <a:rPr lang="ru-RU" altLang="en-US" sz="1800" dirty="0">
                <a:solidFill>
                  <a:srgbClr val="032F43"/>
                </a:solidFill>
                <a:latin typeface="+mn-lt"/>
              </a:rPr>
              <a:t>профессионального </a:t>
            </a:r>
            <a:r>
              <a:rPr lang="ru-RU" altLang="en-US" sz="1800" dirty="0" smtClean="0">
                <a:solidFill>
                  <a:srgbClr val="032F43"/>
                </a:solidFill>
                <a:latin typeface="+mn-lt"/>
              </a:rPr>
              <a:t>рыбака;</a:t>
            </a:r>
            <a:r>
              <a:rPr lang="en-GB" altLang="en-US" sz="1800" dirty="0" smtClean="0">
                <a:solidFill>
                  <a:srgbClr val="032F43"/>
                </a:solidFill>
                <a:latin typeface="+mn-lt"/>
              </a:rPr>
              <a:t> </a:t>
            </a:r>
            <a:r>
              <a:rPr lang="ru-RU" altLang="en-US" sz="1800" dirty="0">
                <a:solidFill>
                  <a:srgbClr val="032F43"/>
                </a:solidFill>
                <a:latin typeface="+mn-lt"/>
              </a:rPr>
              <a:t>Подводная </a:t>
            </a:r>
            <a:r>
              <a:rPr lang="ru-RU" altLang="en-US" sz="1800" dirty="0" smtClean="0">
                <a:solidFill>
                  <a:srgbClr val="032F43"/>
                </a:solidFill>
                <a:latin typeface="+mn-lt"/>
              </a:rPr>
              <a:t>охота; Пираты </a:t>
            </a:r>
            <a:r>
              <a:rPr lang="ru-RU" altLang="en-US" sz="1800" dirty="0">
                <a:solidFill>
                  <a:srgbClr val="032F43"/>
                </a:solidFill>
                <a:latin typeface="+mn-lt"/>
              </a:rPr>
              <a:t>рыбных вод </a:t>
            </a:r>
            <a:endParaRPr lang="en-GB" altLang="en-US" sz="1800" dirty="0">
              <a:solidFill>
                <a:srgbClr val="032F43"/>
              </a:solidFill>
              <a:latin typeface="+mn-lt"/>
            </a:endParaRPr>
          </a:p>
        </p:txBody>
      </p:sp>
      <p:pic>
        <p:nvPicPr>
          <p:cNvPr id="9" name="Picture 14" descr="ExpeditionSafari-919x1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52" b="-14565"/>
          <a:stretch>
            <a:fillRect/>
          </a:stretch>
        </p:blipFill>
        <p:spPr bwMode="auto">
          <a:xfrm>
            <a:off x="1266092" y="5052646"/>
            <a:ext cx="2811963" cy="18053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eargunHunterSheriDay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703" y="5188021"/>
            <a:ext cx="2385036" cy="14487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..\..\..\DOCUMENTS AND SETTINGS\ALL USERS\DOCUMENTS\STAGE\CLARITY\OUTDOORCHANNEL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HUNTER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WINTERTREES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BOWHUNT1.PNG"/>
</p:tagLst>
</file>

<file path=ppt/theme/theme1.xml><?xml version="1.0" encoding="utf-8"?>
<a:theme xmlns:a="http://schemas.openxmlformats.org/drawingml/2006/main" name="1_Default Design">
  <a:themeElements>
    <a:clrScheme name="1_Default Design 16">
      <a:dk1>
        <a:srgbClr val="000000"/>
      </a:dk1>
      <a:lt1>
        <a:srgbClr val="FFFFFF"/>
      </a:lt1>
      <a:dk2>
        <a:srgbClr val="000000"/>
      </a:dk2>
      <a:lt2>
        <a:srgbClr val="BCBDBF"/>
      </a:lt2>
      <a:accent1>
        <a:srgbClr val="AFBC22"/>
      </a:accent1>
      <a:accent2>
        <a:srgbClr val="518A46"/>
      </a:accent2>
      <a:accent3>
        <a:srgbClr val="FFFFFF"/>
      </a:accent3>
      <a:accent4>
        <a:srgbClr val="000000"/>
      </a:accent4>
      <a:accent5>
        <a:srgbClr val="D4DAAB"/>
      </a:accent5>
      <a:accent6>
        <a:srgbClr val="497D3F"/>
      </a:accent6>
      <a:hlink>
        <a:srgbClr val="2F99E1"/>
      </a:hlink>
      <a:folHlink>
        <a:srgbClr val="D9AB2B"/>
      </a:folHlink>
    </a:clrScheme>
    <a:fontScheme name="1_Default Design">
      <a:majorFont>
        <a:latin typeface="Futura MdCn BT"/>
        <a:ea typeface=""/>
        <a:cs typeface=""/>
      </a:majorFont>
      <a:minorFont>
        <a:latin typeface="Futura MdCn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808080"/>
        </a:dk1>
        <a:lt1>
          <a:srgbClr val="ECEEF4"/>
        </a:lt1>
        <a:dk2>
          <a:srgbClr val="13103A"/>
        </a:dk2>
        <a:lt2>
          <a:srgbClr val="E0E5F0"/>
        </a:lt2>
        <a:accent1>
          <a:srgbClr val="BBE0E3"/>
        </a:accent1>
        <a:accent2>
          <a:srgbClr val="333399"/>
        </a:accent2>
        <a:accent3>
          <a:srgbClr val="AAAAAE"/>
        </a:accent3>
        <a:accent4>
          <a:srgbClr val="C9CBD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808080"/>
        </a:dk1>
        <a:lt1>
          <a:srgbClr val="FFFFFF"/>
        </a:lt1>
        <a:dk2>
          <a:srgbClr val="13103A"/>
        </a:dk2>
        <a:lt2>
          <a:srgbClr val="E0E5F0"/>
        </a:lt2>
        <a:accent1>
          <a:srgbClr val="BBE0E3"/>
        </a:accent1>
        <a:accent2>
          <a:srgbClr val="333399"/>
        </a:accent2>
        <a:accent3>
          <a:srgbClr val="AAAAAE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5154BD"/>
        </a:dk1>
        <a:lt1>
          <a:srgbClr val="FFFFFF"/>
        </a:lt1>
        <a:dk2>
          <a:srgbClr val="0D4481"/>
        </a:dk2>
        <a:lt2>
          <a:srgbClr val="E0E5F0"/>
        </a:lt2>
        <a:accent1>
          <a:srgbClr val="8DA9D3"/>
        </a:accent1>
        <a:accent2>
          <a:srgbClr val="32759A"/>
        </a:accent2>
        <a:accent3>
          <a:srgbClr val="AAB0C1"/>
        </a:accent3>
        <a:accent4>
          <a:srgbClr val="DADADA"/>
        </a:accent4>
        <a:accent5>
          <a:srgbClr val="C5D1E6"/>
        </a:accent5>
        <a:accent6>
          <a:srgbClr val="2C698B"/>
        </a:accent6>
        <a:hlink>
          <a:srgbClr val="D5AB1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5154BD"/>
        </a:lt2>
        <a:accent1>
          <a:srgbClr val="8DA9D3"/>
        </a:accent1>
        <a:accent2>
          <a:srgbClr val="32759A"/>
        </a:accent2>
        <a:accent3>
          <a:srgbClr val="FFFFFF"/>
        </a:accent3>
        <a:accent4>
          <a:srgbClr val="000000"/>
        </a:accent4>
        <a:accent5>
          <a:srgbClr val="C5D1E6"/>
        </a:accent5>
        <a:accent6>
          <a:srgbClr val="2C698B"/>
        </a:accent6>
        <a:hlink>
          <a:srgbClr val="D5AB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5154BD"/>
        </a:dk1>
        <a:lt1>
          <a:srgbClr val="FFFFFF"/>
        </a:lt1>
        <a:dk2>
          <a:srgbClr val="013865"/>
        </a:dk2>
        <a:lt2>
          <a:srgbClr val="FFFFFF"/>
        </a:lt2>
        <a:accent1>
          <a:srgbClr val="8DA9D3"/>
        </a:accent1>
        <a:accent2>
          <a:srgbClr val="32759A"/>
        </a:accent2>
        <a:accent3>
          <a:srgbClr val="AAAEB8"/>
        </a:accent3>
        <a:accent4>
          <a:srgbClr val="DADADA"/>
        </a:accent4>
        <a:accent5>
          <a:srgbClr val="C5D1E6"/>
        </a:accent5>
        <a:accent6>
          <a:srgbClr val="2C698B"/>
        </a:accent6>
        <a:hlink>
          <a:srgbClr val="D5AB1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154BD"/>
        </a:dk1>
        <a:lt1>
          <a:srgbClr val="FFFFFF"/>
        </a:lt1>
        <a:dk2>
          <a:srgbClr val="013865"/>
        </a:dk2>
        <a:lt2>
          <a:srgbClr val="FFFFFF"/>
        </a:lt2>
        <a:accent1>
          <a:srgbClr val="8DA9D3"/>
        </a:accent1>
        <a:accent2>
          <a:srgbClr val="32759A"/>
        </a:accent2>
        <a:accent3>
          <a:srgbClr val="AAAEB8"/>
        </a:accent3>
        <a:accent4>
          <a:srgbClr val="DADADA"/>
        </a:accent4>
        <a:accent5>
          <a:srgbClr val="C5D1E6"/>
        </a:accent5>
        <a:accent6>
          <a:srgbClr val="2C698B"/>
        </a:accent6>
        <a:hlink>
          <a:srgbClr val="D5AB13"/>
        </a:hlink>
        <a:folHlink>
          <a:srgbClr val="0090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FFF"/>
        </a:dk1>
        <a:lt1>
          <a:srgbClr val="FFFFFF"/>
        </a:lt1>
        <a:dk2>
          <a:srgbClr val="E0E5F0"/>
        </a:dk2>
        <a:lt2>
          <a:srgbClr val="5154BD"/>
        </a:lt2>
        <a:accent1>
          <a:srgbClr val="8DA9D3"/>
        </a:accent1>
        <a:accent2>
          <a:srgbClr val="32759A"/>
        </a:accent2>
        <a:accent3>
          <a:srgbClr val="FFFFFF"/>
        </a:accent3>
        <a:accent4>
          <a:srgbClr val="DADADA"/>
        </a:accent4>
        <a:accent5>
          <a:srgbClr val="C5D1E6"/>
        </a:accent5>
        <a:accent6>
          <a:srgbClr val="2C698B"/>
        </a:accent6>
        <a:hlink>
          <a:srgbClr val="D5AB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DA9D3"/>
        </a:accent1>
        <a:accent2>
          <a:srgbClr val="32759A"/>
        </a:accent2>
        <a:accent3>
          <a:srgbClr val="AAAAAA"/>
        </a:accent3>
        <a:accent4>
          <a:srgbClr val="DADADA"/>
        </a:accent4>
        <a:accent5>
          <a:srgbClr val="C5D1E6"/>
        </a:accent5>
        <a:accent6>
          <a:srgbClr val="2C698B"/>
        </a:accent6>
        <a:hlink>
          <a:srgbClr val="D5AB13"/>
        </a:hlink>
        <a:folHlink>
          <a:srgbClr val="0090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F9B22"/>
        </a:accent1>
        <a:accent2>
          <a:srgbClr val="32759A"/>
        </a:accent2>
        <a:accent3>
          <a:srgbClr val="AAAAAA"/>
        </a:accent3>
        <a:accent4>
          <a:srgbClr val="DADADA"/>
        </a:accent4>
        <a:accent5>
          <a:srgbClr val="D4CBAB"/>
        </a:accent5>
        <a:accent6>
          <a:srgbClr val="2C698B"/>
        </a:accent6>
        <a:hlink>
          <a:srgbClr val="D5AB13"/>
        </a:hlink>
        <a:folHlink>
          <a:srgbClr val="0090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FBC22"/>
        </a:accent1>
        <a:accent2>
          <a:srgbClr val="BCBDBF"/>
        </a:accent2>
        <a:accent3>
          <a:srgbClr val="AAAAAA"/>
        </a:accent3>
        <a:accent4>
          <a:srgbClr val="DADADA"/>
        </a:accent4>
        <a:accent5>
          <a:srgbClr val="D4DAAB"/>
        </a:accent5>
        <a:accent6>
          <a:srgbClr val="AAABAD"/>
        </a:accent6>
        <a:hlink>
          <a:srgbClr val="D5AB13"/>
        </a:hlink>
        <a:folHlink>
          <a:srgbClr val="0090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FBC22"/>
        </a:accent1>
        <a:accent2>
          <a:srgbClr val="BCBDBF"/>
        </a:accent2>
        <a:accent3>
          <a:srgbClr val="AAAAAA"/>
        </a:accent3>
        <a:accent4>
          <a:srgbClr val="DADADA"/>
        </a:accent4>
        <a:accent5>
          <a:srgbClr val="D4DAAB"/>
        </a:accent5>
        <a:accent6>
          <a:srgbClr val="AAABAD"/>
        </a:accent6>
        <a:hlink>
          <a:srgbClr val="2D99E3"/>
        </a:hlink>
        <a:folHlink>
          <a:srgbClr val="0090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FBC22"/>
        </a:accent1>
        <a:accent2>
          <a:srgbClr val="BCBDBF"/>
        </a:accent2>
        <a:accent3>
          <a:srgbClr val="AAAAAA"/>
        </a:accent3>
        <a:accent4>
          <a:srgbClr val="DADADA"/>
        </a:accent4>
        <a:accent5>
          <a:srgbClr val="D4DAAB"/>
        </a:accent5>
        <a:accent6>
          <a:srgbClr val="AAABAD"/>
        </a:accent6>
        <a:hlink>
          <a:srgbClr val="2D99E3"/>
        </a:hlink>
        <a:folHlink>
          <a:srgbClr val="DC42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FBC22"/>
        </a:accent1>
        <a:accent2>
          <a:srgbClr val="BCBDBF"/>
        </a:accent2>
        <a:accent3>
          <a:srgbClr val="AAAAAA"/>
        </a:accent3>
        <a:accent4>
          <a:srgbClr val="DADADA"/>
        </a:accent4>
        <a:accent5>
          <a:srgbClr val="D4DAAB"/>
        </a:accent5>
        <a:accent6>
          <a:srgbClr val="AAABAD"/>
        </a:accent6>
        <a:hlink>
          <a:srgbClr val="2D99E3"/>
        </a:hlink>
        <a:folHlink>
          <a:srgbClr val="D9AB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FBC22"/>
        </a:accent1>
        <a:accent2>
          <a:srgbClr val="BCBDBF"/>
        </a:accent2>
        <a:accent3>
          <a:srgbClr val="AAAAAA"/>
        </a:accent3>
        <a:accent4>
          <a:srgbClr val="DADADA"/>
        </a:accent4>
        <a:accent5>
          <a:srgbClr val="D4DAAB"/>
        </a:accent5>
        <a:accent6>
          <a:srgbClr val="AAABAD"/>
        </a:accent6>
        <a:hlink>
          <a:srgbClr val="2F99E1"/>
        </a:hlink>
        <a:folHlink>
          <a:srgbClr val="D9AB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AFBC22"/>
        </a:accent1>
        <a:accent2>
          <a:srgbClr val="BCBDBF"/>
        </a:accent2>
        <a:accent3>
          <a:srgbClr val="FFFFFF"/>
        </a:accent3>
        <a:accent4>
          <a:srgbClr val="000000"/>
        </a:accent4>
        <a:accent5>
          <a:srgbClr val="D4DAAB"/>
        </a:accent5>
        <a:accent6>
          <a:srgbClr val="AAABAD"/>
        </a:accent6>
        <a:hlink>
          <a:srgbClr val="2F99E1"/>
        </a:hlink>
        <a:folHlink>
          <a:srgbClr val="D9AB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BCBDBF"/>
        </a:lt2>
        <a:accent1>
          <a:srgbClr val="AFBC22"/>
        </a:accent1>
        <a:accent2>
          <a:srgbClr val="518A46"/>
        </a:accent2>
        <a:accent3>
          <a:srgbClr val="FFFFFF"/>
        </a:accent3>
        <a:accent4>
          <a:srgbClr val="000000"/>
        </a:accent4>
        <a:accent5>
          <a:srgbClr val="D4DAAB"/>
        </a:accent5>
        <a:accent6>
          <a:srgbClr val="497D3F"/>
        </a:accent6>
        <a:hlink>
          <a:srgbClr val="2F99E1"/>
        </a:hlink>
        <a:folHlink>
          <a:srgbClr val="D9AB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978</Words>
  <Application>Microsoft Office PowerPoint</Application>
  <PresentationFormat>Экран (4:3)</PresentationFormat>
  <Paragraphs>167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1_Default Design</vt:lpstr>
      <vt:lpstr>OUTDOOR CHANNEL</vt:lpstr>
      <vt:lpstr>Активный досуг на природе – новый уровень качества! </vt:lpstr>
      <vt:lpstr>Outdoor Channel – ценности канала</vt:lpstr>
      <vt:lpstr>Outdoor Channel</vt:lpstr>
      <vt:lpstr>Структура контента в настоящий момент</vt:lpstr>
      <vt:lpstr>Премьеры 2015</vt:lpstr>
      <vt:lpstr>Премьеры 2015</vt:lpstr>
      <vt:lpstr>Премьеры 2015</vt:lpstr>
      <vt:lpstr>Премьеры 2015</vt:lpstr>
      <vt:lpstr>5 программ, определяющих канал в 2015</vt:lpstr>
      <vt:lpstr>Дополнительные сервисы</vt:lpstr>
      <vt:lpstr>Резюме</vt:lpstr>
      <vt:lpstr>Технические характеристики</vt:lpstr>
      <vt:lpstr>… и AMC Networks International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Big Fish</dc:creator>
  <cp:lastModifiedBy>Natalia Dolgova</cp:lastModifiedBy>
  <cp:revision>109</cp:revision>
  <dcterms:created xsi:type="dcterms:W3CDTF">2007-09-17T21:49:27Z</dcterms:created>
  <dcterms:modified xsi:type="dcterms:W3CDTF">2015-01-26T09:28:34Z</dcterms:modified>
</cp:coreProperties>
</file>