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75" r:id="rId2"/>
    <p:sldMasterId id="2147484262" r:id="rId3"/>
  </p:sldMasterIdLst>
  <p:notesMasterIdLst>
    <p:notesMasterId r:id="rId18"/>
  </p:notesMasterIdLst>
  <p:handoutMasterIdLst>
    <p:handoutMasterId r:id="rId19"/>
  </p:handoutMasterIdLst>
  <p:sldIdLst>
    <p:sldId id="360" r:id="rId4"/>
    <p:sldId id="324" r:id="rId5"/>
    <p:sldId id="363" r:id="rId6"/>
    <p:sldId id="354" r:id="rId7"/>
    <p:sldId id="339" r:id="rId8"/>
    <p:sldId id="341" r:id="rId9"/>
    <p:sldId id="365" r:id="rId10"/>
    <p:sldId id="346" r:id="rId11"/>
    <p:sldId id="349" r:id="rId12"/>
    <p:sldId id="344" r:id="rId13"/>
    <p:sldId id="345" r:id="rId14"/>
    <p:sldId id="350" r:id="rId15"/>
    <p:sldId id="362" r:id="rId16"/>
    <p:sldId id="361" r:id="rId17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66CCFF"/>
    <a:srgbClr val="33CCFF"/>
    <a:srgbClr val="FFFFFF"/>
    <a:srgbClr val="6666FF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606" autoAdjust="0"/>
    <p:restoredTop sz="91697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14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A8568-3609-4AE9-B515-43D9EE336F19}" type="doc">
      <dgm:prSet loTypeId="urn:microsoft.com/office/officeart/2005/8/layout/orgChart1" loCatId="hierarchy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040A0ECC-3E02-4809-BDAA-109BCD597E80}">
      <dgm:prSet phldrT="[Text]" custT="1"/>
      <dgm:spPr/>
      <dgm:t>
        <a:bodyPr/>
        <a:lstStyle/>
        <a:p>
          <a:r>
            <a:rPr lang="en-GB" sz="1800" dirty="0" smtClean="0">
              <a:latin typeface="Calibri" pitchFamily="34" charset="0"/>
            </a:rPr>
            <a:t>Sapphire Media International BV </a:t>
          </a:r>
          <a:r>
            <a:rPr lang="en-GB" sz="1400" dirty="0" smtClean="0">
              <a:latin typeface="Calibri" pitchFamily="34" charset="0"/>
            </a:rPr>
            <a:t>(based in the Netherlands) </a:t>
          </a:r>
          <a:endParaRPr lang="en-GB" sz="1400" dirty="0">
            <a:latin typeface="Calibri" pitchFamily="34" charset="0"/>
          </a:endParaRPr>
        </a:p>
      </dgm:t>
    </dgm:pt>
    <dgm:pt modelId="{37121A4E-3BAE-4F0D-9684-253F6CA84D26}" type="parTrans" cxnId="{1A1BC8E3-176C-4281-9706-6E0E5CC2593C}">
      <dgm:prSet/>
      <dgm:spPr/>
      <dgm:t>
        <a:bodyPr/>
        <a:lstStyle/>
        <a:p>
          <a:endParaRPr lang="en-GB"/>
        </a:p>
      </dgm:t>
    </dgm:pt>
    <dgm:pt modelId="{4C1D2AB6-FA86-4FE3-8208-0F4A3958F1C4}" type="sibTrans" cxnId="{1A1BC8E3-176C-4281-9706-6E0E5CC2593C}">
      <dgm:prSet/>
      <dgm:spPr/>
      <dgm:t>
        <a:bodyPr/>
        <a:lstStyle/>
        <a:p>
          <a:endParaRPr lang="en-GB"/>
        </a:p>
      </dgm:t>
    </dgm:pt>
    <dgm:pt modelId="{4ECB3C01-38A8-431D-9062-3A582914159C}">
      <dgm:prSet phldrT="[Text]" custT="1"/>
      <dgm:spPr/>
      <dgm:t>
        <a:bodyPr/>
        <a:lstStyle/>
        <a:p>
          <a:r>
            <a:rPr lang="en-GB" sz="1400" dirty="0" smtClean="0">
              <a:latin typeface="Calibri" pitchFamily="34" charset="0"/>
            </a:rPr>
            <a:t>Sales Team</a:t>
          </a:r>
        </a:p>
        <a:p>
          <a:r>
            <a:rPr lang="en-GB" sz="1200" dirty="0" smtClean="0">
              <a:latin typeface="Calibri" pitchFamily="34" charset="0"/>
            </a:rPr>
            <a:t>(based in Luxembourg)</a:t>
          </a:r>
          <a:endParaRPr lang="en-GB" sz="1200" dirty="0">
            <a:latin typeface="Calibri" pitchFamily="34" charset="0"/>
          </a:endParaRPr>
        </a:p>
      </dgm:t>
    </dgm:pt>
    <dgm:pt modelId="{D3D0A5D9-C7A4-4FC8-9012-138F91FF7FFB}" type="parTrans" cxnId="{BEFFFF9C-FBE8-4170-95F6-328FAAAC15F3}">
      <dgm:prSet/>
      <dgm:spPr/>
      <dgm:t>
        <a:bodyPr/>
        <a:lstStyle/>
        <a:p>
          <a:endParaRPr lang="en-GB"/>
        </a:p>
      </dgm:t>
    </dgm:pt>
    <dgm:pt modelId="{5B0281E6-D734-4094-B766-8239E028E1E7}" type="sibTrans" cxnId="{BEFFFF9C-FBE8-4170-95F6-328FAAAC15F3}">
      <dgm:prSet/>
      <dgm:spPr/>
      <dgm:t>
        <a:bodyPr/>
        <a:lstStyle/>
        <a:p>
          <a:endParaRPr lang="en-GB"/>
        </a:p>
      </dgm:t>
    </dgm:pt>
    <dgm:pt modelId="{1B9D91B7-36B1-4B28-994F-E3CA5CD71FDA}">
      <dgm:prSet custT="1"/>
      <dgm:spPr/>
      <dgm:t>
        <a:bodyPr/>
        <a:lstStyle/>
        <a:p>
          <a:r>
            <a:rPr kumimoji="0" lang="en-US" sz="1400" b="0" i="0" u="none" strike="noStrike" cap="none" normalizeH="0" baseline="0" dirty="0" smtClean="0">
              <a:ln/>
              <a:effectLst/>
              <a:latin typeface="Calibri" pitchFamily="34" charset="0"/>
            </a:rPr>
            <a:t>Editorial Team </a:t>
          </a:r>
          <a:r>
            <a:rPr kumimoji="0" lang="en-US" sz="1200" b="0" i="0" u="none" strike="noStrike" cap="none" normalizeH="0" baseline="0" dirty="0" smtClean="0">
              <a:ln/>
              <a:effectLst/>
              <a:latin typeface="Calibri" pitchFamily="34" charset="0"/>
            </a:rPr>
            <a:t>(based in London)</a:t>
          </a:r>
          <a:endParaRPr lang="en-GB" sz="1200" dirty="0"/>
        </a:p>
      </dgm:t>
    </dgm:pt>
    <dgm:pt modelId="{2547054B-9828-49DC-924F-EEE5D56C50AA}" type="parTrans" cxnId="{CA7B8C8C-820E-4FDF-B4FA-2880C4B79039}">
      <dgm:prSet/>
      <dgm:spPr/>
      <dgm:t>
        <a:bodyPr/>
        <a:lstStyle/>
        <a:p>
          <a:endParaRPr lang="en-GB"/>
        </a:p>
      </dgm:t>
    </dgm:pt>
    <dgm:pt modelId="{5A1C430E-EA43-464A-A0C0-7C2D5C10B4FC}" type="sibTrans" cxnId="{CA7B8C8C-820E-4FDF-B4FA-2880C4B79039}">
      <dgm:prSet/>
      <dgm:spPr/>
      <dgm:t>
        <a:bodyPr/>
        <a:lstStyle/>
        <a:p>
          <a:endParaRPr lang="en-GB"/>
        </a:p>
      </dgm:t>
    </dgm:pt>
    <dgm:pt modelId="{8390E21C-9F3C-418E-B365-2048F1B2B671}" type="pres">
      <dgm:prSet presAssocID="{37EA8568-3609-4AE9-B515-43D9EE336F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B0C22D1-E57B-4558-86D2-ED2DB1D4D97A}" type="pres">
      <dgm:prSet presAssocID="{040A0ECC-3E02-4809-BDAA-109BCD597E8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783B0774-30B6-4B52-8DCC-8574E68BB333}" type="pres">
      <dgm:prSet presAssocID="{040A0ECC-3E02-4809-BDAA-109BCD597E80}" presName="rootComposite1" presStyleCnt="0"/>
      <dgm:spPr/>
      <dgm:t>
        <a:bodyPr/>
        <a:lstStyle/>
        <a:p>
          <a:endParaRPr lang="en-GB"/>
        </a:p>
      </dgm:t>
    </dgm:pt>
    <dgm:pt modelId="{B7F94F83-7F3E-48FB-8501-E76BF1A8C6E7}" type="pres">
      <dgm:prSet presAssocID="{040A0ECC-3E02-4809-BDAA-109BCD597E80}" presName="rootText1" presStyleLbl="node0" presStyleIdx="0" presStyleCnt="1" custScaleX="211280" custScaleY="152808" custLinFactNeighborX="0" custLinFactNeighborY="-687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8649C6F-3E4D-4D9A-BDB8-7F83F7BDD3CB}" type="pres">
      <dgm:prSet presAssocID="{040A0ECC-3E02-4809-BDAA-109BCD597E80}" presName="rootConnector1" presStyleLbl="node1" presStyleIdx="0" presStyleCnt="0"/>
      <dgm:spPr/>
      <dgm:t>
        <a:bodyPr/>
        <a:lstStyle/>
        <a:p>
          <a:endParaRPr lang="en-GB"/>
        </a:p>
      </dgm:t>
    </dgm:pt>
    <dgm:pt modelId="{5F583D4C-6DC1-4F7D-8565-F14B599C0B8E}" type="pres">
      <dgm:prSet presAssocID="{040A0ECC-3E02-4809-BDAA-109BCD597E80}" presName="hierChild2" presStyleCnt="0"/>
      <dgm:spPr/>
      <dgm:t>
        <a:bodyPr/>
        <a:lstStyle/>
        <a:p>
          <a:endParaRPr lang="en-GB"/>
        </a:p>
      </dgm:t>
    </dgm:pt>
    <dgm:pt modelId="{FDD794DD-5C1F-426C-894E-0AC3AF925F4F}" type="pres">
      <dgm:prSet presAssocID="{D3D0A5D9-C7A4-4FC8-9012-138F91FF7FFB}" presName="Name37" presStyleLbl="parChTrans1D2" presStyleIdx="0" presStyleCnt="2"/>
      <dgm:spPr/>
      <dgm:t>
        <a:bodyPr/>
        <a:lstStyle/>
        <a:p>
          <a:endParaRPr lang="en-GB"/>
        </a:p>
      </dgm:t>
    </dgm:pt>
    <dgm:pt modelId="{68A76958-D2AF-4E29-8086-58C9994A9844}" type="pres">
      <dgm:prSet presAssocID="{4ECB3C01-38A8-431D-9062-3A582914159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D9B893E1-80E9-4456-9758-73B4EE23BC4E}" type="pres">
      <dgm:prSet presAssocID="{4ECB3C01-38A8-431D-9062-3A582914159C}" presName="rootComposite" presStyleCnt="0"/>
      <dgm:spPr/>
      <dgm:t>
        <a:bodyPr/>
        <a:lstStyle/>
        <a:p>
          <a:endParaRPr lang="en-GB"/>
        </a:p>
      </dgm:t>
    </dgm:pt>
    <dgm:pt modelId="{BA9A95C3-19D4-4A53-8A7B-9560E0566930}" type="pres">
      <dgm:prSet presAssocID="{4ECB3C01-38A8-431D-9062-3A582914159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A90EF51-0194-4FA3-AC40-384B214FB35B}" type="pres">
      <dgm:prSet presAssocID="{4ECB3C01-38A8-431D-9062-3A582914159C}" presName="rootConnector" presStyleLbl="node2" presStyleIdx="0" presStyleCnt="2"/>
      <dgm:spPr/>
      <dgm:t>
        <a:bodyPr/>
        <a:lstStyle/>
        <a:p>
          <a:endParaRPr lang="en-GB"/>
        </a:p>
      </dgm:t>
    </dgm:pt>
    <dgm:pt modelId="{3D1CC866-F587-40B7-B243-D4FA6420D6C8}" type="pres">
      <dgm:prSet presAssocID="{4ECB3C01-38A8-431D-9062-3A582914159C}" presName="hierChild4" presStyleCnt="0"/>
      <dgm:spPr/>
      <dgm:t>
        <a:bodyPr/>
        <a:lstStyle/>
        <a:p>
          <a:endParaRPr lang="en-GB"/>
        </a:p>
      </dgm:t>
    </dgm:pt>
    <dgm:pt modelId="{271B8781-091F-4AF1-9C32-E1EE17C886A8}" type="pres">
      <dgm:prSet presAssocID="{4ECB3C01-38A8-431D-9062-3A582914159C}" presName="hierChild5" presStyleCnt="0"/>
      <dgm:spPr/>
      <dgm:t>
        <a:bodyPr/>
        <a:lstStyle/>
        <a:p>
          <a:endParaRPr lang="en-GB"/>
        </a:p>
      </dgm:t>
    </dgm:pt>
    <dgm:pt modelId="{949219A3-7CEB-4583-BD47-EC62B33D663C}" type="pres">
      <dgm:prSet presAssocID="{2547054B-9828-49DC-924F-EEE5D56C50AA}" presName="Name37" presStyleLbl="parChTrans1D2" presStyleIdx="1" presStyleCnt="2"/>
      <dgm:spPr/>
      <dgm:t>
        <a:bodyPr/>
        <a:lstStyle/>
        <a:p>
          <a:endParaRPr lang="en-GB"/>
        </a:p>
      </dgm:t>
    </dgm:pt>
    <dgm:pt modelId="{4A44D365-1EC3-4807-8559-C498221EBAD7}" type="pres">
      <dgm:prSet presAssocID="{1B9D91B7-36B1-4B28-994F-E3CA5CD71F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54C948C1-6F8B-423E-9F77-7B697E684B1B}" type="pres">
      <dgm:prSet presAssocID="{1B9D91B7-36B1-4B28-994F-E3CA5CD71FDA}" presName="rootComposite" presStyleCnt="0"/>
      <dgm:spPr/>
      <dgm:t>
        <a:bodyPr/>
        <a:lstStyle/>
        <a:p>
          <a:endParaRPr lang="en-GB"/>
        </a:p>
      </dgm:t>
    </dgm:pt>
    <dgm:pt modelId="{2AFBAEE8-8FF6-4FDE-B805-5956F041944C}" type="pres">
      <dgm:prSet presAssocID="{1B9D91B7-36B1-4B28-994F-E3CA5CD71FD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CCC01C3-DD8D-4B58-AFDC-6116258A5540}" type="pres">
      <dgm:prSet presAssocID="{1B9D91B7-36B1-4B28-994F-E3CA5CD71FDA}" presName="rootConnector" presStyleLbl="node2" presStyleIdx="1" presStyleCnt="2"/>
      <dgm:spPr/>
      <dgm:t>
        <a:bodyPr/>
        <a:lstStyle/>
        <a:p>
          <a:endParaRPr lang="en-GB"/>
        </a:p>
      </dgm:t>
    </dgm:pt>
    <dgm:pt modelId="{44D7E247-3217-431B-91A3-CA457E877A76}" type="pres">
      <dgm:prSet presAssocID="{1B9D91B7-36B1-4B28-994F-E3CA5CD71FDA}" presName="hierChild4" presStyleCnt="0"/>
      <dgm:spPr/>
      <dgm:t>
        <a:bodyPr/>
        <a:lstStyle/>
        <a:p>
          <a:endParaRPr lang="en-GB"/>
        </a:p>
      </dgm:t>
    </dgm:pt>
    <dgm:pt modelId="{3F5F8D4F-B0FF-4094-B39B-7FB834692C98}" type="pres">
      <dgm:prSet presAssocID="{1B9D91B7-36B1-4B28-994F-E3CA5CD71FDA}" presName="hierChild5" presStyleCnt="0"/>
      <dgm:spPr/>
      <dgm:t>
        <a:bodyPr/>
        <a:lstStyle/>
        <a:p>
          <a:endParaRPr lang="en-GB"/>
        </a:p>
      </dgm:t>
    </dgm:pt>
    <dgm:pt modelId="{BFD621D2-3829-45CC-9FB6-249C301448F5}" type="pres">
      <dgm:prSet presAssocID="{040A0ECC-3E02-4809-BDAA-109BCD597E80}" presName="hierChild3" presStyleCnt="0"/>
      <dgm:spPr/>
      <dgm:t>
        <a:bodyPr/>
        <a:lstStyle/>
        <a:p>
          <a:endParaRPr lang="en-GB"/>
        </a:p>
      </dgm:t>
    </dgm:pt>
  </dgm:ptLst>
  <dgm:cxnLst>
    <dgm:cxn modelId="{A3945682-4DB1-4FAD-82DB-92F20157E999}" type="presOf" srcId="{1B9D91B7-36B1-4B28-994F-E3CA5CD71FDA}" destId="{2AFBAEE8-8FF6-4FDE-B805-5956F041944C}" srcOrd="0" destOrd="0" presId="urn:microsoft.com/office/officeart/2005/8/layout/orgChart1"/>
    <dgm:cxn modelId="{DF3B02F0-615C-484F-B883-60CFC64D3C07}" type="presOf" srcId="{4ECB3C01-38A8-431D-9062-3A582914159C}" destId="{6A90EF51-0194-4FA3-AC40-384B214FB35B}" srcOrd="1" destOrd="0" presId="urn:microsoft.com/office/officeart/2005/8/layout/orgChart1"/>
    <dgm:cxn modelId="{745BD0D5-03D0-457A-B05B-471E7B870F26}" type="presOf" srcId="{D3D0A5D9-C7A4-4FC8-9012-138F91FF7FFB}" destId="{FDD794DD-5C1F-426C-894E-0AC3AF925F4F}" srcOrd="0" destOrd="0" presId="urn:microsoft.com/office/officeart/2005/8/layout/orgChart1"/>
    <dgm:cxn modelId="{5026AF7F-0605-4589-BE3B-94D7DD9FB14C}" type="presOf" srcId="{4ECB3C01-38A8-431D-9062-3A582914159C}" destId="{BA9A95C3-19D4-4A53-8A7B-9560E0566930}" srcOrd="0" destOrd="0" presId="urn:microsoft.com/office/officeart/2005/8/layout/orgChart1"/>
    <dgm:cxn modelId="{CA7B8C8C-820E-4FDF-B4FA-2880C4B79039}" srcId="{040A0ECC-3E02-4809-BDAA-109BCD597E80}" destId="{1B9D91B7-36B1-4B28-994F-E3CA5CD71FDA}" srcOrd="1" destOrd="0" parTransId="{2547054B-9828-49DC-924F-EEE5D56C50AA}" sibTransId="{5A1C430E-EA43-464A-A0C0-7C2D5C10B4FC}"/>
    <dgm:cxn modelId="{A35FAF34-E769-4C60-A1EF-475CDA4A788E}" type="presOf" srcId="{040A0ECC-3E02-4809-BDAA-109BCD597E80}" destId="{B7F94F83-7F3E-48FB-8501-E76BF1A8C6E7}" srcOrd="0" destOrd="0" presId="urn:microsoft.com/office/officeart/2005/8/layout/orgChart1"/>
    <dgm:cxn modelId="{61AB3FA2-E952-4632-AA67-266F34BC9B79}" type="presOf" srcId="{2547054B-9828-49DC-924F-EEE5D56C50AA}" destId="{949219A3-7CEB-4583-BD47-EC62B33D663C}" srcOrd="0" destOrd="0" presId="urn:microsoft.com/office/officeart/2005/8/layout/orgChart1"/>
    <dgm:cxn modelId="{0BF8621D-7AAB-44A3-9F1D-C9AD6B7CE329}" type="presOf" srcId="{1B9D91B7-36B1-4B28-994F-E3CA5CD71FDA}" destId="{BCCC01C3-DD8D-4B58-AFDC-6116258A5540}" srcOrd="1" destOrd="0" presId="urn:microsoft.com/office/officeart/2005/8/layout/orgChart1"/>
    <dgm:cxn modelId="{75409871-CA27-4AFB-8A21-14C57A66E03D}" type="presOf" srcId="{37EA8568-3609-4AE9-B515-43D9EE336F19}" destId="{8390E21C-9F3C-418E-B365-2048F1B2B671}" srcOrd="0" destOrd="0" presId="urn:microsoft.com/office/officeart/2005/8/layout/orgChart1"/>
    <dgm:cxn modelId="{BEFFFF9C-FBE8-4170-95F6-328FAAAC15F3}" srcId="{040A0ECC-3E02-4809-BDAA-109BCD597E80}" destId="{4ECB3C01-38A8-431D-9062-3A582914159C}" srcOrd="0" destOrd="0" parTransId="{D3D0A5D9-C7A4-4FC8-9012-138F91FF7FFB}" sibTransId="{5B0281E6-D734-4094-B766-8239E028E1E7}"/>
    <dgm:cxn modelId="{1A1BC8E3-176C-4281-9706-6E0E5CC2593C}" srcId="{37EA8568-3609-4AE9-B515-43D9EE336F19}" destId="{040A0ECC-3E02-4809-BDAA-109BCD597E80}" srcOrd="0" destOrd="0" parTransId="{37121A4E-3BAE-4F0D-9684-253F6CA84D26}" sibTransId="{4C1D2AB6-FA86-4FE3-8208-0F4A3958F1C4}"/>
    <dgm:cxn modelId="{2DE642F6-70A7-444B-B541-7B85B170189B}" type="presOf" srcId="{040A0ECC-3E02-4809-BDAA-109BCD597E80}" destId="{E8649C6F-3E4D-4D9A-BDB8-7F83F7BDD3CB}" srcOrd="1" destOrd="0" presId="urn:microsoft.com/office/officeart/2005/8/layout/orgChart1"/>
    <dgm:cxn modelId="{E3CED325-EA67-4908-A85C-A9C1C4B6AF55}" type="presParOf" srcId="{8390E21C-9F3C-418E-B365-2048F1B2B671}" destId="{DB0C22D1-E57B-4558-86D2-ED2DB1D4D97A}" srcOrd="0" destOrd="0" presId="urn:microsoft.com/office/officeart/2005/8/layout/orgChart1"/>
    <dgm:cxn modelId="{2B06E33E-9A6D-4185-9C12-62BD7A9306C6}" type="presParOf" srcId="{DB0C22D1-E57B-4558-86D2-ED2DB1D4D97A}" destId="{783B0774-30B6-4B52-8DCC-8574E68BB333}" srcOrd="0" destOrd="0" presId="urn:microsoft.com/office/officeart/2005/8/layout/orgChart1"/>
    <dgm:cxn modelId="{B5DFB451-6AF7-4536-904D-C0EB326DF606}" type="presParOf" srcId="{783B0774-30B6-4B52-8DCC-8574E68BB333}" destId="{B7F94F83-7F3E-48FB-8501-E76BF1A8C6E7}" srcOrd="0" destOrd="0" presId="urn:microsoft.com/office/officeart/2005/8/layout/orgChart1"/>
    <dgm:cxn modelId="{83EFF04E-3D08-4925-91F7-AA8F9A51B10D}" type="presParOf" srcId="{783B0774-30B6-4B52-8DCC-8574E68BB333}" destId="{E8649C6F-3E4D-4D9A-BDB8-7F83F7BDD3CB}" srcOrd="1" destOrd="0" presId="urn:microsoft.com/office/officeart/2005/8/layout/orgChart1"/>
    <dgm:cxn modelId="{B9C184B7-7795-4214-8859-796CEC347BB6}" type="presParOf" srcId="{DB0C22D1-E57B-4558-86D2-ED2DB1D4D97A}" destId="{5F583D4C-6DC1-4F7D-8565-F14B599C0B8E}" srcOrd="1" destOrd="0" presId="urn:microsoft.com/office/officeart/2005/8/layout/orgChart1"/>
    <dgm:cxn modelId="{163BF517-ACE8-4091-AA00-7B73F2F6E88B}" type="presParOf" srcId="{5F583D4C-6DC1-4F7D-8565-F14B599C0B8E}" destId="{FDD794DD-5C1F-426C-894E-0AC3AF925F4F}" srcOrd="0" destOrd="0" presId="urn:microsoft.com/office/officeart/2005/8/layout/orgChart1"/>
    <dgm:cxn modelId="{6722D7A0-8521-4460-A65A-778ABA2A8ECB}" type="presParOf" srcId="{5F583D4C-6DC1-4F7D-8565-F14B599C0B8E}" destId="{68A76958-D2AF-4E29-8086-58C9994A9844}" srcOrd="1" destOrd="0" presId="urn:microsoft.com/office/officeart/2005/8/layout/orgChart1"/>
    <dgm:cxn modelId="{DD13D322-3B2E-4D65-9853-6AEC041A5D9E}" type="presParOf" srcId="{68A76958-D2AF-4E29-8086-58C9994A9844}" destId="{D9B893E1-80E9-4456-9758-73B4EE23BC4E}" srcOrd="0" destOrd="0" presId="urn:microsoft.com/office/officeart/2005/8/layout/orgChart1"/>
    <dgm:cxn modelId="{787E10B2-2325-42C9-8E3E-A859CA05AF54}" type="presParOf" srcId="{D9B893E1-80E9-4456-9758-73B4EE23BC4E}" destId="{BA9A95C3-19D4-4A53-8A7B-9560E0566930}" srcOrd="0" destOrd="0" presId="urn:microsoft.com/office/officeart/2005/8/layout/orgChart1"/>
    <dgm:cxn modelId="{0D930F73-2DBE-4938-9CE5-3C8CD48CEF1B}" type="presParOf" srcId="{D9B893E1-80E9-4456-9758-73B4EE23BC4E}" destId="{6A90EF51-0194-4FA3-AC40-384B214FB35B}" srcOrd="1" destOrd="0" presId="urn:microsoft.com/office/officeart/2005/8/layout/orgChart1"/>
    <dgm:cxn modelId="{253AEE54-F93E-49A7-A05C-D8317BC16D16}" type="presParOf" srcId="{68A76958-D2AF-4E29-8086-58C9994A9844}" destId="{3D1CC866-F587-40B7-B243-D4FA6420D6C8}" srcOrd="1" destOrd="0" presId="urn:microsoft.com/office/officeart/2005/8/layout/orgChart1"/>
    <dgm:cxn modelId="{1EB90861-8A73-422F-8098-C4815AE5CCBD}" type="presParOf" srcId="{68A76958-D2AF-4E29-8086-58C9994A9844}" destId="{271B8781-091F-4AF1-9C32-E1EE17C886A8}" srcOrd="2" destOrd="0" presId="urn:microsoft.com/office/officeart/2005/8/layout/orgChart1"/>
    <dgm:cxn modelId="{E4ACDC48-DF5A-4939-A176-03ADBF7ECBD9}" type="presParOf" srcId="{5F583D4C-6DC1-4F7D-8565-F14B599C0B8E}" destId="{949219A3-7CEB-4583-BD47-EC62B33D663C}" srcOrd="2" destOrd="0" presId="urn:microsoft.com/office/officeart/2005/8/layout/orgChart1"/>
    <dgm:cxn modelId="{D8049888-B5A8-4276-8F13-4BCF886DAE90}" type="presParOf" srcId="{5F583D4C-6DC1-4F7D-8565-F14B599C0B8E}" destId="{4A44D365-1EC3-4807-8559-C498221EBAD7}" srcOrd="3" destOrd="0" presId="urn:microsoft.com/office/officeart/2005/8/layout/orgChart1"/>
    <dgm:cxn modelId="{C2893B1C-8AEF-4924-A4DD-44AA716D3BD3}" type="presParOf" srcId="{4A44D365-1EC3-4807-8559-C498221EBAD7}" destId="{54C948C1-6F8B-423E-9F77-7B697E684B1B}" srcOrd="0" destOrd="0" presId="urn:microsoft.com/office/officeart/2005/8/layout/orgChart1"/>
    <dgm:cxn modelId="{0228D3BA-E7FF-457D-ABB7-3FC3D2027C3A}" type="presParOf" srcId="{54C948C1-6F8B-423E-9F77-7B697E684B1B}" destId="{2AFBAEE8-8FF6-4FDE-B805-5956F041944C}" srcOrd="0" destOrd="0" presId="urn:microsoft.com/office/officeart/2005/8/layout/orgChart1"/>
    <dgm:cxn modelId="{DB862AEB-9DC7-46AF-ADE8-623606039ABF}" type="presParOf" srcId="{54C948C1-6F8B-423E-9F77-7B697E684B1B}" destId="{BCCC01C3-DD8D-4B58-AFDC-6116258A5540}" srcOrd="1" destOrd="0" presId="urn:microsoft.com/office/officeart/2005/8/layout/orgChart1"/>
    <dgm:cxn modelId="{F8BB71B6-E262-472C-A895-B26105660CAC}" type="presParOf" srcId="{4A44D365-1EC3-4807-8559-C498221EBAD7}" destId="{44D7E247-3217-431B-91A3-CA457E877A76}" srcOrd="1" destOrd="0" presId="urn:microsoft.com/office/officeart/2005/8/layout/orgChart1"/>
    <dgm:cxn modelId="{255D2B67-877B-42C5-A113-4CD86EF2521B}" type="presParOf" srcId="{4A44D365-1EC3-4807-8559-C498221EBAD7}" destId="{3F5F8D4F-B0FF-4094-B39B-7FB834692C98}" srcOrd="2" destOrd="0" presId="urn:microsoft.com/office/officeart/2005/8/layout/orgChart1"/>
    <dgm:cxn modelId="{879BD02C-249D-4B56-B0A1-8FD6DEB65453}" type="presParOf" srcId="{DB0C22D1-E57B-4558-86D2-ED2DB1D4D97A}" destId="{BFD621D2-3829-45CC-9FB6-249C301448F5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63293-20FC-4B25-BDEA-6F4EFC0CE2FC}" type="doc">
      <dgm:prSet loTypeId="urn:microsoft.com/office/officeart/2005/8/layout/hList9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EE02F77D-C288-4B56-B624-58E535AAD9FA}">
      <dgm:prSet phldrT="[Text]" custT="1"/>
      <dgm:spPr/>
      <dgm:t>
        <a:bodyPr/>
        <a:lstStyle/>
        <a:p>
          <a:r>
            <a:rPr lang="en-GB" sz="1000" b="1" dirty="0" smtClean="0">
              <a:latin typeface="Calibri" pitchFamily="34" charset="0"/>
            </a:rPr>
            <a:t>21.00 to 23.00 CET</a:t>
          </a:r>
          <a:endParaRPr lang="en-GB" sz="1000" b="1" dirty="0">
            <a:latin typeface="Calibri" pitchFamily="34" charset="0"/>
          </a:endParaRPr>
        </a:p>
      </dgm:t>
    </dgm:pt>
    <dgm:pt modelId="{AEC86F38-3DF6-4507-935D-DB9B3AF3F6EF}" type="parTrans" cxnId="{7D1D6793-0C81-49AE-B990-1F3824A36F0A}">
      <dgm:prSet/>
      <dgm:spPr/>
      <dgm:t>
        <a:bodyPr/>
        <a:lstStyle/>
        <a:p>
          <a:endParaRPr lang="en-GB"/>
        </a:p>
      </dgm:t>
    </dgm:pt>
    <dgm:pt modelId="{F6D0A661-A58E-4CC5-A84B-FA592F71A7F0}" type="sibTrans" cxnId="{7D1D6793-0C81-49AE-B990-1F3824A36F0A}">
      <dgm:prSet/>
      <dgm:spPr/>
      <dgm:t>
        <a:bodyPr/>
        <a:lstStyle/>
        <a:p>
          <a:endParaRPr lang="en-GB"/>
        </a:p>
      </dgm:t>
    </dgm:pt>
    <dgm:pt modelId="{CDF756E9-1E8E-4883-8CB2-138A36C036EC}">
      <dgm:prSet phldrT="[Text]" custT="1"/>
      <dgm:spPr/>
      <dgm:t>
        <a:bodyPr/>
        <a:lstStyle/>
        <a:p>
          <a:r>
            <a:rPr lang="en-GB" sz="1000" b="1" dirty="0" smtClean="0">
              <a:latin typeface="Calibri" pitchFamily="34" charset="0"/>
            </a:rPr>
            <a:t>23.00 to 00.00 CET</a:t>
          </a:r>
          <a:endParaRPr lang="en-GB" sz="1000" b="1" dirty="0">
            <a:latin typeface="Calibri" pitchFamily="34" charset="0"/>
          </a:endParaRPr>
        </a:p>
      </dgm:t>
    </dgm:pt>
    <dgm:pt modelId="{958F9A0C-52E1-4BFC-8FB3-B70D39006A40}" type="parTrans" cxnId="{BAD1DC9D-CE14-482C-A9EB-DB495B0DA92B}">
      <dgm:prSet/>
      <dgm:spPr/>
      <dgm:t>
        <a:bodyPr/>
        <a:lstStyle/>
        <a:p>
          <a:endParaRPr lang="en-GB"/>
        </a:p>
      </dgm:t>
    </dgm:pt>
    <dgm:pt modelId="{7CCEC9B7-CFB1-4675-9124-5CECC523194A}" type="sibTrans" cxnId="{BAD1DC9D-CE14-482C-A9EB-DB495B0DA92B}">
      <dgm:prSet/>
      <dgm:spPr/>
      <dgm:t>
        <a:bodyPr/>
        <a:lstStyle/>
        <a:p>
          <a:endParaRPr lang="en-GB"/>
        </a:p>
      </dgm:t>
    </dgm:pt>
    <dgm:pt modelId="{B8CFCF79-E811-46CA-B271-09100CAAC7DC}">
      <dgm:prSet phldrT="[Text]" custT="1"/>
      <dgm:spPr/>
      <dgm:t>
        <a:bodyPr/>
        <a:lstStyle/>
        <a:p>
          <a:r>
            <a:rPr lang="en-GB" sz="1000" b="1" dirty="0" smtClean="0">
              <a:latin typeface="Calibri" pitchFamily="34" charset="0"/>
            </a:rPr>
            <a:t>00.00 to 05.00 CET</a:t>
          </a:r>
          <a:endParaRPr lang="en-GB" sz="1000" b="1" dirty="0">
            <a:latin typeface="Calibri" pitchFamily="34" charset="0"/>
          </a:endParaRPr>
        </a:p>
      </dgm:t>
    </dgm:pt>
    <dgm:pt modelId="{8CBF577A-EC03-4CAE-89BD-AD0717D04709}" type="parTrans" cxnId="{EB555CD7-C561-42A0-954F-0E50E2980AFF}">
      <dgm:prSet/>
      <dgm:spPr/>
      <dgm:t>
        <a:bodyPr/>
        <a:lstStyle/>
        <a:p>
          <a:endParaRPr lang="en-GB"/>
        </a:p>
      </dgm:t>
    </dgm:pt>
    <dgm:pt modelId="{2499FA11-A13C-448E-ADF9-A3081D915155}" type="sibTrans" cxnId="{EB555CD7-C561-42A0-954F-0E50E2980AFF}">
      <dgm:prSet/>
      <dgm:spPr/>
      <dgm:t>
        <a:bodyPr/>
        <a:lstStyle/>
        <a:p>
          <a:endParaRPr lang="en-GB"/>
        </a:p>
      </dgm:t>
    </dgm:pt>
    <dgm:pt modelId="{41D2A26E-B63D-4C37-ACAD-7AB7FBDDDE21}">
      <dgm:prSet custT="1"/>
      <dgm:spPr/>
      <dgm:t>
        <a:bodyPr/>
        <a:lstStyle/>
        <a:p>
          <a:pPr algn="ctr"/>
          <a:r>
            <a:rPr lang="ru-RU" sz="800" dirty="0" smtClean="0"/>
            <a:t>Только «одетые», «бикини» и «топлесс» программы</a:t>
          </a:r>
          <a:endParaRPr lang="ru-RU" sz="800" dirty="0"/>
        </a:p>
      </dgm:t>
    </dgm:pt>
    <dgm:pt modelId="{2B017DED-DFE7-44E8-8C8F-96447222F34A}" type="parTrans" cxnId="{379584E6-D06E-4BDC-ABB0-75D22F1BC810}">
      <dgm:prSet/>
      <dgm:spPr/>
      <dgm:t>
        <a:bodyPr/>
        <a:lstStyle/>
        <a:p>
          <a:endParaRPr lang="en-GB"/>
        </a:p>
      </dgm:t>
    </dgm:pt>
    <dgm:pt modelId="{FD79558A-D98A-4ED8-A109-965B97C62C82}" type="sibTrans" cxnId="{379584E6-D06E-4BDC-ABB0-75D22F1BC810}">
      <dgm:prSet/>
      <dgm:spPr/>
      <dgm:t>
        <a:bodyPr/>
        <a:lstStyle/>
        <a:p>
          <a:endParaRPr lang="en-GB"/>
        </a:p>
      </dgm:t>
    </dgm:pt>
    <dgm:pt modelId="{C89266B2-A3AF-4E48-8422-5C520E9335CB}">
      <dgm:prSet custT="1"/>
      <dgm:spPr/>
      <dgm:t>
        <a:bodyPr/>
        <a:lstStyle/>
        <a:p>
          <a:pPr algn="ctr"/>
          <a:r>
            <a:rPr lang="ru-RU" sz="800" dirty="0" smtClean="0"/>
            <a:t>Программы мягкой эротики «топлесс» и «полностью </a:t>
          </a:r>
          <a:r>
            <a:rPr lang="en-US" sz="800" dirty="0" smtClean="0"/>
            <a:t> </a:t>
          </a:r>
          <a:r>
            <a:rPr lang="ru-RU" sz="800" dirty="0" smtClean="0"/>
            <a:t>«раздетые»</a:t>
          </a:r>
          <a:endParaRPr lang="en-GB" sz="800" dirty="0"/>
        </a:p>
      </dgm:t>
    </dgm:pt>
    <dgm:pt modelId="{7986551A-B56D-4972-B945-A6485246F680}" type="parTrans" cxnId="{1A845959-15A4-40DF-84EF-FC5174A81900}">
      <dgm:prSet/>
      <dgm:spPr/>
      <dgm:t>
        <a:bodyPr/>
        <a:lstStyle/>
        <a:p>
          <a:endParaRPr lang="en-GB"/>
        </a:p>
      </dgm:t>
    </dgm:pt>
    <dgm:pt modelId="{72A7ABDE-FAD0-4961-B190-C7F0F7A9F61A}" type="sibTrans" cxnId="{1A845959-15A4-40DF-84EF-FC5174A81900}">
      <dgm:prSet/>
      <dgm:spPr/>
      <dgm:t>
        <a:bodyPr/>
        <a:lstStyle/>
        <a:p>
          <a:endParaRPr lang="en-GB"/>
        </a:p>
      </dgm:t>
    </dgm:pt>
    <dgm:pt modelId="{A26D996A-9105-4A5C-AF39-1F113A3D6651}">
      <dgm:prSet custT="1"/>
      <dgm:spPr/>
      <dgm:t>
        <a:bodyPr/>
        <a:lstStyle/>
        <a:p>
          <a:pPr algn="ctr"/>
          <a:r>
            <a:rPr lang="ru-RU" sz="800" dirty="0" smtClean="0"/>
            <a:t>Без откровенных сцен сексуального характера</a:t>
          </a:r>
          <a:endParaRPr lang="ru-RU" sz="800" dirty="0"/>
        </a:p>
      </dgm:t>
    </dgm:pt>
    <dgm:pt modelId="{A080670D-BF34-4B64-B75E-42E9793CA2F7}" type="parTrans" cxnId="{E5F215E2-CA2E-4B33-BF05-B54C70CAB8AA}">
      <dgm:prSet/>
      <dgm:spPr/>
      <dgm:t>
        <a:bodyPr/>
        <a:lstStyle/>
        <a:p>
          <a:endParaRPr lang="en-GB"/>
        </a:p>
      </dgm:t>
    </dgm:pt>
    <dgm:pt modelId="{F4866CA9-BC44-4BBA-BA51-5BDBC1A140F7}" type="sibTrans" cxnId="{E5F215E2-CA2E-4B33-BF05-B54C70CAB8AA}">
      <dgm:prSet/>
      <dgm:spPr/>
      <dgm:t>
        <a:bodyPr/>
        <a:lstStyle/>
        <a:p>
          <a:endParaRPr lang="en-GB"/>
        </a:p>
      </dgm:t>
    </dgm:pt>
    <dgm:pt modelId="{1BEE93B7-BCDB-4476-99FD-F9BB50D51639}">
      <dgm:prSet custT="1"/>
      <dgm:spPr/>
      <dgm:t>
        <a:bodyPr/>
        <a:lstStyle/>
        <a:p>
          <a:pPr algn="ctr"/>
          <a:r>
            <a:rPr lang="ru-RU" sz="800" dirty="0" smtClean="0"/>
            <a:t>Эротические программы «полностью раздетые»</a:t>
          </a:r>
          <a:endParaRPr lang="ru-RU" sz="800" dirty="0"/>
        </a:p>
      </dgm:t>
    </dgm:pt>
    <dgm:pt modelId="{08C44FD2-FA41-432C-97FE-D1A7803AC8A6}" type="parTrans" cxnId="{CE9CF4A7-C2D3-455A-A288-29805F420C48}">
      <dgm:prSet/>
      <dgm:spPr/>
      <dgm:t>
        <a:bodyPr/>
        <a:lstStyle/>
        <a:p>
          <a:endParaRPr lang="en-GB"/>
        </a:p>
      </dgm:t>
    </dgm:pt>
    <dgm:pt modelId="{775F5583-0F47-4449-9BA7-3A89FF923FDD}" type="sibTrans" cxnId="{CE9CF4A7-C2D3-455A-A288-29805F420C48}">
      <dgm:prSet/>
      <dgm:spPr/>
      <dgm:t>
        <a:bodyPr/>
        <a:lstStyle/>
        <a:p>
          <a:endParaRPr lang="en-GB"/>
        </a:p>
      </dgm:t>
    </dgm:pt>
    <dgm:pt modelId="{934BBDE2-2296-4AF9-A997-A4180FCC8799}">
      <dgm:prSet custT="1"/>
      <dgm:spPr/>
      <dgm:t>
        <a:bodyPr/>
        <a:lstStyle/>
        <a:p>
          <a:pPr algn="ctr"/>
          <a:r>
            <a:rPr lang="ru-RU" sz="800" dirty="0" smtClean="0"/>
            <a:t>Без откровенных сцен сексуального характера</a:t>
          </a:r>
          <a:endParaRPr lang="ru-RU" sz="800" dirty="0"/>
        </a:p>
      </dgm:t>
    </dgm:pt>
    <dgm:pt modelId="{6A3730BD-CA5C-45F3-8C7E-1839C6850054}" type="parTrans" cxnId="{3C22FD3D-C187-4CB8-A3A7-1F4795E30388}">
      <dgm:prSet/>
      <dgm:spPr/>
      <dgm:t>
        <a:bodyPr/>
        <a:lstStyle/>
        <a:p>
          <a:endParaRPr lang="en-GB"/>
        </a:p>
      </dgm:t>
    </dgm:pt>
    <dgm:pt modelId="{12000C4B-D079-4AE9-B7CE-02CDE5AF739B}" type="sibTrans" cxnId="{3C22FD3D-C187-4CB8-A3A7-1F4795E30388}">
      <dgm:prSet/>
      <dgm:spPr/>
      <dgm:t>
        <a:bodyPr/>
        <a:lstStyle/>
        <a:p>
          <a:endParaRPr lang="en-GB"/>
        </a:p>
      </dgm:t>
    </dgm:pt>
    <dgm:pt modelId="{D64A0927-B5DA-A24F-BA34-DEA8F76F415F}">
      <dgm:prSet custT="1"/>
      <dgm:spPr/>
      <dgm:t>
        <a:bodyPr/>
        <a:lstStyle/>
        <a:p>
          <a:pPr algn="ctr"/>
          <a:r>
            <a:rPr lang="ru-RU" sz="800" dirty="0" smtClean="0"/>
            <a:t>Без сцен сексуального характера</a:t>
          </a:r>
          <a:endParaRPr lang="ru-RU" sz="800" dirty="0"/>
        </a:p>
      </dgm:t>
    </dgm:pt>
    <dgm:pt modelId="{E59FCC76-7807-CC42-89A3-A0CCB2B0BA51}" type="parTrans" cxnId="{868166AE-8B2C-8E4B-B9CB-29A3E6E5FDD3}">
      <dgm:prSet/>
      <dgm:spPr/>
      <dgm:t>
        <a:bodyPr/>
        <a:lstStyle/>
        <a:p>
          <a:endParaRPr lang="en-US"/>
        </a:p>
      </dgm:t>
    </dgm:pt>
    <dgm:pt modelId="{5F4B294E-0B87-DF4C-8ED9-16669BBD4169}" type="sibTrans" cxnId="{868166AE-8B2C-8E4B-B9CB-29A3E6E5FDD3}">
      <dgm:prSet/>
      <dgm:spPr/>
      <dgm:t>
        <a:bodyPr/>
        <a:lstStyle/>
        <a:p>
          <a:endParaRPr lang="en-US"/>
        </a:p>
      </dgm:t>
    </dgm:pt>
    <dgm:pt modelId="{4A469524-EFA3-483B-AD13-8FC439547D2D}" type="pres">
      <dgm:prSet presAssocID="{FAF63293-20FC-4B25-BDEA-6F4EFC0CE2F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D02ECA2-649C-4B34-9B0A-B7CF3D523A89}" type="pres">
      <dgm:prSet presAssocID="{EE02F77D-C288-4B56-B624-58E535AAD9FA}" presName="posSpace" presStyleCnt="0"/>
      <dgm:spPr/>
    </dgm:pt>
    <dgm:pt modelId="{E7BD789C-19DA-454A-A762-C9E09232248D}" type="pres">
      <dgm:prSet presAssocID="{EE02F77D-C288-4B56-B624-58E535AAD9FA}" presName="vertFlow" presStyleCnt="0"/>
      <dgm:spPr/>
    </dgm:pt>
    <dgm:pt modelId="{D5D60A39-691E-47AE-A4DB-8A62A83E17E0}" type="pres">
      <dgm:prSet presAssocID="{EE02F77D-C288-4B56-B624-58E535AAD9FA}" presName="topSpace" presStyleCnt="0"/>
      <dgm:spPr/>
    </dgm:pt>
    <dgm:pt modelId="{ECA74FF3-6221-4A90-860C-45983DE6CBFA}" type="pres">
      <dgm:prSet presAssocID="{EE02F77D-C288-4B56-B624-58E535AAD9FA}" presName="firstComp" presStyleCnt="0"/>
      <dgm:spPr/>
    </dgm:pt>
    <dgm:pt modelId="{2CCF93AE-A9C9-402F-8744-DCF666AE7910}" type="pres">
      <dgm:prSet presAssocID="{EE02F77D-C288-4B56-B624-58E535AAD9FA}" presName="firstChild" presStyleLbl="bgAccFollowNode1" presStyleIdx="0" presStyleCnt="6"/>
      <dgm:spPr/>
      <dgm:t>
        <a:bodyPr/>
        <a:lstStyle/>
        <a:p>
          <a:endParaRPr lang="en-GB"/>
        </a:p>
      </dgm:t>
    </dgm:pt>
    <dgm:pt modelId="{57B114C8-43F2-42A9-99F4-17FA8D4FA8AD}" type="pres">
      <dgm:prSet presAssocID="{EE02F77D-C288-4B56-B624-58E535AAD9FA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8FC35D-4C19-9F4E-BF1F-43867FFEA6CF}" type="pres">
      <dgm:prSet presAssocID="{D64A0927-B5DA-A24F-BA34-DEA8F76F415F}" presName="comp" presStyleCnt="0"/>
      <dgm:spPr/>
    </dgm:pt>
    <dgm:pt modelId="{1ECD89B8-0B8A-AD47-90A4-43EAB6BE582C}" type="pres">
      <dgm:prSet presAssocID="{D64A0927-B5DA-A24F-BA34-DEA8F76F415F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F5C5DEB5-5184-4649-927F-3C87FAC89B38}" type="pres">
      <dgm:prSet presAssocID="{D64A0927-B5DA-A24F-BA34-DEA8F76F415F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F10A6-D738-468B-A881-025E9FA782F4}" type="pres">
      <dgm:prSet presAssocID="{EE02F77D-C288-4B56-B624-58E535AAD9FA}" presName="negSpace" presStyleCnt="0"/>
      <dgm:spPr/>
    </dgm:pt>
    <dgm:pt modelId="{42D56395-B4C1-4F05-9509-D3F30CFEBDD5}" type="pres">
      <dgm:prSet presAssocID="{EE02F77D-C288-4B56-B624-58E535AAD9FA}" presName="circle" presStyleLbl="node1" presStyleIdx="0" presStyleCnt="3"/>
      <dgm:spPr/>
      <dgm:t>
        <a:bodyPr/>
        <a:lstStyle/>
        <a:p>
          <a:endParaRPr lang="en-GB"/>
        </a:p>
      </dgm:t>
    </dgm:pt>
    <dgm:pt modelId="{E41B78B8-B7D9-4F4F-8D99-D38825E77C62}" type="pres">
      <dgm:prSet presAssocID="{F6D0A661-A58E-4CC5-A84B-FA592F71A7F0}" presName="transSpace" presStyleCnt="0"/>
      <dgm:spPr/>
    </dgm:pt>
    <dgm:pt modelId="{C0E0C749-2A1A-4737-9057-AB64C16E1A24}" type="pres">
      <dgm:prSet presAssocID="{CDF756E9-1E8E-4883-8CB2-138A36C036EC}" presName="posSpace" presStyleCnt="0"/>
      <dgm:spPr/>
    </dgm:pt>
    <dgm:pt modelId="{AB36D2AB-B13D-4AFB-8A21-BA51494FC8FA}" type="pres">
      <dgm:prSet presAssocID="{CDF756E9-1E8E-4883-8CB2-138A36C036EC}" presName="vertFlow" presStyleCnt="0"/>
      <dgm:spPr/>
    </dgm:pt>
    <dgm:pt modelId="{E3E734B8-507A-4C4B-9B22-9E171F23D096}" type="pres">
      <dgm:prSet presAssocID="{CDF756E9-1E8E-4883-8CB2-138A36C036EC}" presName="topSpace" presStyleCnt="0"/>
      <dgm:spPr/>
    </dgm:pt>
    <dgm:pt modelId="{244FF6ED-42E6-4E86-A880-B84C2ECCBD53}" type="pres">
      <dgm:prSet presAssocID="{CDF756E9-1E8E-4883-8CB2-138A36C036EC}" presName="firstComp" presStyleCnt="0"/>
      <dgm:spPr/>
    </dgm:pt>
    <dgm:pt modelId="{8E44BD27-6259-4D49-8E05-ED021CC6792D}" type="pres">
      <dgm:prSet presAssocID="{CDF756E9-1E8E-4883-8CB2-138A36C036EC}" presName="firstChild" presStyleLbl="bgAccFollowNode1" presStyleIdx="2" presStyleCnt="6"/>
      <dgm:spPr/>
      <dgm:t>
        <a:bodyPr/>
        <a:lstStyle/>
        <a:p>
          <a:endParaRPr lang="en-GB"/>
        </a:p>
      </dgm:t>
    </dgm:pt>
    <dgm:pt modelId="{3DD0302D-C1CD-4C71-8A83-8440AFBAA2A9}" type="pres">
      <dgm:prSet presAssocID="{CDF756E9-1E8E-4883-8CB2-138A36C036EC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52A1FB-F827-4A5E-9403-FF7C52CD6649}" type="pres">
      <dgm:prSet presAssocID="{A26D996A-9105-4A5C-AF39-1F113A3D6651}" presName="comp" presStyleCnt="0"/>
      <dgm:spPr/>
    </dgm:pt>
    <dgm:pt modelId="{811857E6-4769-4FE6-A8DF-D2C12714F193}" type="pres">
      <dgm:prSet presAssocID="{A26D996A-9105-4A5C-AF39-1F113A3D6651}" presName="child" presStyleLbl="bgAccFollowNode1" presStyleIdx="3" presStyleCnt="6"/>
      <dgm:spPr/>
      <dgm:t>
        <a:bodyPr/>
        <a:lstStyle/>
        <a:p>
          <a:endParaRPr lang="en-GB"/>
        </a:p>
      </dgm:t>
    </dgm:pt>
    <dgm:pt modelId="{1077B398-3B09-47FB-BDA1-C2EE76ECD080}" type="pres">
      <dgm:prSet presAssocID="{A26D996A-9105-4A5C-AF39-1F113A3D6651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5B2285-8A95-46C1-838F-5F73441870E5}" type="pres">
      <dgm:prSet presAssocID="{CDF756E9-1E8E-4883-8CB2-138A36C036EC}" presName="negSpace" presStyleCnt="0"/>
      <dgm:spPr/>
    </dgm:pt>
    <dgm:pt modelId="{352CA488-F53D-465D-B1A5-587ADA79F026}" type="pres">
      <dgm:prSet presAssocID="{CDF756E9-1E8E-4883-8CB2-138A36C036EC}" presName="circle" presStyleLbl="node1" presStyleIdx="1" presStyleCnt="3"/>
      <dgm:spPr/>
      <dgm:t>
        <a:bodyPr/>
        <a:lstStyle/>
        <a:p>
          <a:endParaRPr lang="en-GB"/>
        </a:p>
      </dgm:t>
    </dgm:pt>
    <dgm:pt modelId="{BCAC371D-96FC-407D-B8D5-3EC1711EBC9F}" type="pres">
      <dgm:prSet presAssocID="{7CCEC9B7-CFB1-4675-9124-5CECC523194A}" presName="transSpace" presStyleCnt="0"/>
      <dgm:spPr/>
    </dgm:pt>
    <dgm:pt modelId="{C8E357A5-3889-4CCD-817F-3A84B88D4240}" type="pres">
      <dgm:prSet presAssocID="{B8CFCF79-E811-46CA-B271-09100CAAC7DC}" presName="posSpace" presStyleCnt="0"/>
      <dgm:spPr/>
    </dgm:pt>
    <dgm:pt modelId="{B08EA10C-D324-483E-A7E5-FF8FE0909857}" type="pres">
      <dgm:prSet presAssocID="{B8CFCF79-E811-46CA-B271-09100CAAC7DC}" presName="vertFlow" presStyleCnt="0"/>
      <dgm:spPr/>
    </dgm:pt>
    <dgm:pt modelId="{0E6188E7-DFB8-4EA8-AE21-28E9922B110C}" type="pres">
      <dgm:prSet presAssocID="{B8CFCF79-E811-46CA-B271-09100CAAC7DC}" presName="topSpace" presStyleCnt="0"/>
      <dgm:spPr/>
    </dgm:pt>
    <dgm:pt modelId="{0D3485C6-7B95-4A21-9A46-CBF993FCDE0E}" type="pres">
      <dgm:prSet presAssocID="{B8CFCF79-E811-46CA-B271-09100CAAC7DC}" presName="firstComp" presStyleCnt="0"/>
      <dgm:spPr/>
    </dgm:pt>
    <dgm:pt modelId="{31C7ED16-2AB0-4EE9-A473-2518B98999D8}" type="pres">
      <dgm:prSet presAssocID="{B8CFCF79-E811-46CA-B271-09100CAAC7DC}" presName="firstChild" presStyleLbl="bgAccFollowNode1" presStyleIdx="4" presStyleCnt="6"/>
      <dgm:spPr/>
      <dgm:t>
        <a:bodyPr/>
        <a:lstStyle/>
        <a:p>
          <a:endParaRPr lang="en-GB"/>
        </a:p>
      </dgm:t>
    </dgm:pt>
    <dgm:pt modelId="{8C415641-B3DF-4DFA-AEC0-32FB4AFB3D66}" type="pres">
      <dgm:prSet presAssocID="{B8CFCF79-E811-46CA-B271-09100CAAC7DC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552CA9-004B-4AA1-8B99-E78F63009153}" type="pres">
      <dgm:prSet presAssocID="{934BBDE2-2296-4AF9-A997-A4180FCC8799}" presName="comp" presStyleCnt="0"/>
      <dgm:spPr/>
    </dgm:pt>
    <dgm:pt modelId="{C9341B75-F1AF-4CE8-A648-360FE6E7C3F2}" type="pres">
      <dgm:prSet presAssocID="{934BBDE2-2296-4AF9-A997-A4180FCC8799}" presName="child" presStyleLbl="bgAccFollowNode1" presStyleIdx="5" presStyleCnt="6"/>
      <dgm:spPr/>
      <dgm:t>
        <a:bodyPr/>
        <a:lstStyle/>
        <a:p>
          <a:endParaRPr lang="en-GB"/>
        </a:p>
      </dgm:t>
    </dgm:pt>
    <dgm:pt modelId="{93DC5197-B999-4980-8EDF-BF60938B3AF3}" type="pres">
      <dgm:prSet presAssocID="{934BBDE2-2296-4AF9-A997-A4180FCC8799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8D5C06-5797-4617-B3A2-D4FA6613B7E1}" type="pres">
      <dgm:prSet presAssocID="{B8CFCF79-E811-46CA-B271-09100CAAC7DC}" presName="negSpace" presStyleCnt="0"/>
      <dgm:spPr/>
    </dgm:pt>
    <dgm:pt modelId="{C0D9480E-68D0-403A-B021-92ADF6EEC841}" type="pres">
      <dgm:prSet presAssocID="{B8CFCF79-E811-46CA-B271-09100CAAC7DC}" presName="circle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CE9CF4A7-C2D3-455A-A288-29805F420C48}" srcId="{B8CFCF79-E811-46CA-B271-09100CAAC7DC}" destId="{1BEE93B7-BCDB-4476-99FD-F9BB50D51639}" srcOrd="0" destOrd="0" parTransId="{08C44FD2-FA41-432C-97FE-D1A7803AC8A6}" sibTransId="{775F5583-0F47-4449-9BA7-3A89FF923FDD}"/>
    <dgm:cxn modelId="{8ABCC972-3481-9F4C-B3CE-A5AC273B608C}" type="presOf" srcId="{D64A0927-B5DA-A24F-BA34-DEA8F76F415F}" destId="{F5C5DEB5-5184-4649-927F-3C87FAC89B38}" srcOrd="1" destOrd="0" presId="urn:microsoft.com/office/officeart/2005/8/layout/hList9"/>
    <dgm:cxn modelId="{BFA5E17C-1259-4460-A685-C049BD94A156}" type="presOf" srcId="{1BEE93B7-BCDB-4476-99FD-F9BB50D51639}" destId="{31C7ED16-2AB0-4EE9-A473-2518B98999D8}" srcOrd="0" destOrd="0" presId="urn:microsoft.com/office/officeart/2005/8/layout/hList9"/>
    <dgm:cxn modelId="{DC3D4354-7A41-4219-BC05-AD1293424DDC}" type="presOf" srcId="{934BBDE2-2296-4AF9-A997-A4180FCC8799}" destId="{93DC5197-B999-4980-8EDF-BF60938B3AF3}" srcOrd="1" destOrd="0" presId="urn:microsoft.com/office/officeart/2005/8/layout/hList9"/>
    <dgm:cxn modelId="{F1DEB9C5-E2C0-4F0C-B3FC-EEC9A383FC93}" type="presOf" srcId="{1BEE93B7-BCDB-4476-99FD-F9BB50D51639}" destId="{8C415641-B3DF-4DFA-AEC0-32FB4AFB3D66}" srcOrd="1" destOrd="0" presId="urn:microsoft.com/office/officeart/2005/8/layout/hList9"/>
    <dgm:cxn modelId="{868166AE-8B2C-8E4B-B9CB-29A3E6E5FDD3}" srcId="{EE02F77D-C288-4B56-B624-58E535AAD9FA}" destId="{D64A0927-B5DA-A24F-BA34-DEA8F76F415F}" srcOrd="1" destOrd="0" parTransId="{E59FCC76-7807-CC42-89A3-A0CCB2B0BA51}" sibTransId="{5F4B294E-0B87-DF4C-8ED9-16669BBD4169}"/>
    <dgm:cxn modelId="{E5F215E2-CA2E-4B33-BF05-B54C70CAB8AA}" srcId="{CDF756E9-1E8E-4883-8CB2-138A36C036EC}" destId="{A26D996A-9105-4A5C-AF39-1F113A3D6651}" srcOrd="1" destOrd="0" parTransId="{A080670D-BF34-4B64-B75E-42E9793CA2F7}" sibTransId="{F4866CA9-BC44-4BBA-BA51-5BDBC1A140F7}"/>
    <dgm:cxn modelId="{BAD1DC9D-CE14-482C-A9EB-DB495B0DA92B}" srcId="{FAF63293-20FC-4B25-BDEA-6F4EFC0CE2FC}" destId="{CDF756E9-1E8E-4883-8CB2-138A36C036EC}" srcOrd="1" destOrd="0" parTransId="{958F9A0C-52E1-4BFC-8FB3-B70D39006A40}" sibTransId="{7CCEC9B7-CFB1-4675-9124-5CECC523194A}"/>
    <dgm:cxn modelId="{EB555CD7-C561-42A0-954F-0E50E2980AFF}" srcId="{FAF63293-20FC-4B25-BDEA-6F4EFC0CE2FC}" destId="{B8CFCF79-E811-46CA-B271-09100CAAC7DC}" srcOrd="2" destOrd="0" parTransId="{8CBF577A-EC03-4CAE-89BD-AD0717D04709}" sibTransId="{2499FA11-A13C-448E-ADF9-A3081D915155}"/>
    <dgm:cxn modelId="{E0F4308D-B116-6F44-9E5D-295D7041C50F}" type="presOf" srcId="{D64A0927-B5DA-A24F-BA34-DEA8F76F415F}" destId="{1ECD89B8-0B8A-AD47-90A4-43EAB6BE582C}" srcOrd="0" destOrd="0" presId="urn:microsoft.com/office/officeart/2005/8/layout/hList9"/>
    <dgm:cxn modelId="{EA391D12-59FB-4B5D-AF28-766170D0620A}" type="presOf" srcId="{A26D996A-9105-4A5C-AF39-1F113A3D6651}" destId="{811857E6-4769-4FE6-A8DF-D2C12714F193}" srcOrd="0" destOrd="0" presId="urn:microsoft.com/office/officeart/2005/8/layout/hList9"/>
    <dgm:cxn modelId="{5C82FD25-2543-4E76-87AD-61AB05441A8E}" type="presOf" srcId="{41D2A26E-B63D-4C37-ACAD-7AB7FBDDDE21}" destId="{2CCF93AE-A9C9-402F-8744-DCF666AE7910}" srcOrd="0" destOrd="0" presId="urn:microsoft.com/office/officeart/2005/8/layout/hList9"/>
    <dgm:cxn modelId="{379584E6-D06E-4BDC-ABB0-75D22F1BC810}" srcId="{EE02F77D-C288-4B56-B624-58E535AAD9FA}" destId="{41D2A26E-B63D-4C37-ACAD-7AB7FBDDDE21}" srcOrd="0" destOrd="0" parTransId="{2B017DED-DFE7-44E8-8C8F-96447222F34A}" sibTransId="{FD79558A-D98A-4ED8-A109-965B97C62C82}"/>
    <dgm:cxn modelId="{E516D32E-80C5-4EF0-987C-01913B4BCA24}" type="presOf" srcId="{C89266B2-A3AF-4E48-8422-5C520E9335CB}" destId="{8E44BD27-6259-4D49-8E05-ED021CC6792D}" srcOrd="0" destOrd="0" presId="urn:microsoft.com/office/officeart/2005/8/layout/hList9"/>
    <dgm:cxn modelId="{7957610F-7199-4A9F-A5A3-4E1ABCE1E653}" type="presOf" srcId="{FAF63293-20FC-4B25-BDEA-6F4EFC0CE2FC}" destId="{4A469524-EFA3-483B-AD13-8FC439547D2D}" srcOrd="0" destOrd="0" presId="urn:microsoft.com/office/officeart/2005/8/layout/hList9"/>
    <dgm:cxn modelId="{FB06C893-F1D0-448B-8EB4-203A9E15B24C}" type="presOf" srcId="{C89266B2-A3AF-4E48-8422-5C520E9335CB}" destId="{3DD0302D-C1CD-4C71-8A83-8440AFBAA2A9}" srcOrd="1" destOrd="0" presId="urn:microsoft.com/office/officeart/2005/8/layout/hList9"/>
    <dgm:cxn modelId="{3C22FD3D-C187-4CB8-A3A7-1F4795E30388}" srcId="{B8CFCF79-E811-46CA-B271-09100CAAC7DC}" destId="{934BBDE2-2296-4AF9-A997-A4180FCC8799}" srcOrd="1" destOrd="0" parTransId="{6A3730BD-CA5C-45F3-8C7E-1839C6850054}" sibTransId="{12000C4B-D079-4AE9-B7CE-02CDE5AF739B}"/>
    <dgm:cxn modelId="{ACBBEAF3-E24E-48EB-9EE5-B455E6A57E92}" type="presOf" srcId="{B8CFCF79-E811-46CA-B271-09100CAAC7DC}" destId="{C0D9480E-68D0-403A-B021-92ADF6EEC841}" srcOrd="0" destOrd="0" presId="urn:microsoft.com/office/officeart/2005/8/layout/hList9"/>
    <dgm:cxn modelId="{78E18218-A7BF-41A3-9AE2-509BDE2F67E9}" type="presOf" srcId="{934BBDE2-2296-4AF9-A997-A4180FCC8799}" destId="{C9341B75-F1AF-4CE8-A648-360FE6E7C3F2}" srcOrd="0" destOrd="0" presId="urn:microsoft.com/office/officeart/2005/8/layout/hList9"/>
    <dgm:cxn modelId="{224E9CDB-17EB-4CD8-B8D8-0C1C7B8A7932}" type="presOf" srcId="{CDF756E9-1E8E-4883-8CB2-138A36C036EC}" destId="{352CA488-F53D-465D-B1A5-587ADA79F026}" srcOrd="0" destOrd="0" presId="urn:microsoft.com/office/officeart/2005/8/layout/hList9"/>
    <dgm:cxn modelId="{7D1D6793-0C81-49AE-B990-1F3824A36F0A}" srcId="{FAF63293-20FC-4B25-BDEA-6F4EFC0CE2FC}" destId="{EE02F77D-C288-4B56-B624-58E535AAD9FA}" srcOrd="0" destOrd="0" parTransId="{AEC86F38-3DF6-4507-935D-DB9B3AF3F6EF}" sibTransId="{F6D0A661-A58E-4CC5-A84B-FA592F71A7F0}"/>
    <dgm:cxn modelId="{99611546-DA87-4FC7-9267-CECF2B765EC4}" type="presOf" srcId="{41D2A26E-B63D-4C37-ACAD-7AB7FBDDDE21}" destId="{57B114C8-43F2-42A9-99F4-17FA8D4FA8AD}" srcOrd="1" destOrd="0" presId="urn:microsoft.com/office/officeart/2005/8/layout/hList9"/>
    <dgm:cxn modelId="{5B3F0AC7-F662-4A28-9CE8-D5F4B8E73998}" type="presOf" srcId="{EE02F77D-C288-4B56-B624-58E535AAD9FA}" destId="{42D56395-B4C1-4F05-9509-D3F30CFEBDD5}" srcOrd="0" destOrd="0" presId="urn:microsoft.com/office/officeart/2005/8/layout/hList9"/>
    <dgm:cxn modelId="{2237EB23-25F1-4D0E-A3DC-7610A5311721}" type="presOf" srcId="{A26D996A-9105-4A5C-AF39-1F113A3D6651}" destId="{1077B398-3B09-47FB-BDA1-C2EE76ECD080}" srcOrd="1" destOrd="0" presId="urn:microsoft.com/office/officeart/2005/8/layout/hList9"/>
    <dgm:cxn modelId="{1A845959-15A4-40DF-84EF-FC5174A81900}" srcId="{CDF756E9-1E8E-4883-8CB2-138A36C036EC}" destId="{C89266B2-A3AF-4E48-8422-5C520E9335CB}" srcOrd="0" destOrd="0" parTransId="{7986551A-B56D-4972-B945-A6485246F680}" sibTransId="{72A7ABDE-FAD0-4961-B190-C7F0F7A9F61A}"/>
    <dgm:cxn modelId="{D2D54C5F-B964-4626-A259-C6C54A3EE67C}" type="presParOf" srcId="{4A469524-EFA3-483B-AD13-8FC439547D2D}" destId="{6D02ECA2-649C-4B34-9B0A-B7CF3D523A89}" srcOrd="0" destOrd="0" presId="urn:microsoft.com/office/officeart/2005/8/layout/hList9"/>
    <dgm:cxn modelId="{1765DD00-F5C7-4399-BAB7-D80A82BF64BF}" type="presParOf" srcId="{4A469524-EFA3-483B-AD13-8FC439547D2D}" destId="{E7BD789C-19DA-454A-A762-C9E09232248D}" srcOrd="1" destOrd="0" presId="urn:microsoft.com/office/officeart/2005/8/layout/hList9"/>
    <dgm:cxn modelId="{A3CC669F-82D7-4EC9-9824-74F543857CD3}" type="presParOf" srcId="{E7BD789C-19DA-454A-A762-C9E09232248D}" destId="{D5D60A39-691E-47AE-A4DB-8A62A83E17E0}" srcOrd="0" destOrd="0" presId="urn:microsoft.com/office/officeart/2005/8/layout/hList9"/>
    <dgm:cxn modelId="{55C25809-0EF2-4F91-8F7A-1DACF5D37210}" type="presParOf" srcId="{E7BD789C-19DA-454A-A762-C9E09232248D}" destId="{ECA74FF3-6221-4A90-860C-45983DE6CBFA}" srcOrd="1" destOrd="0" presId="urn:microsoft.com/office/officeart/2005/8/layout/hList9"/>
    <dgm:cxn modelId="{AB0E85B9-90AD-4A92-B960-9DF999786BFC}" type="presParOf" srcId="{ECA74FF3-6221-4A90-860C-45983DE6CBFA}" destId="{2CCF93AE-A9C9-402F-8744-DCF666AE7910}" srcOrd="0" destOrd="0" presId="urn:microsoft.com/office/officeart/2005/8/layout/hList9"/>
    <dgm:cxn modelId="{B48B508C-1364-4F88-97C9-F349651BD354}" type="presParOf" srcId="{ECA74FF3-6221-4A90-860C-45983DE6CBFA}" destId="{57B114C8-43F2-42A9-99F4-17FA8D4FA8AD}" srcOrd="1" destOrd="0" presId="urn:microsoft.com/office/officeart/2005/8/layout/hList9"/>
    <dgm:cxn modelId="{6E206668-FF2B-024C-9FAC-37ADE5F8A721}" type="presParOf" srcId="{E7BD789C-19DA-454A-A762-C9E09232248D}" destId="{898FC35D-4C19-9F4E-BF1F-43867FFEA6CF}" srcOrd="2" destOrd="0" presId="urn:microsoft.com/office/officeart/2005/8/layout/hList9"/>
    <dgm:cxn modelId="{B474BBF6-1CFB-0441-9EB2-30CCBCCD8CEF}" type="presParOf" srcId="{898FC35D-4C19-9F4E-BF1F-43867FFEA6CF}" destId="{1ECD89B8-0B8A-AD47-90A4-43EAB6BE582C}" srcOrd="0" destOrd="0" presId="urn:microsoft.com/office/officeart/2005/8/layout/hList9"/>
    <dgm:cxn modelId="{045B23BA-AB64-C64A-95DE-9C9B67E058BD}" type="presParOf" srcId="{898FC35D-4C19-9F4E-BF1F-43867FFEA6CF}" destId="{F5C5DEB5-5184-4649-927F-3C87FAC89B38}" srcOrd="1" destOrd="0" presId="urn:microsoft.com/office/officeart/2005/8/layout/hList9"/>
    <dgm:cxn modelId="{68A6EC04-B41D-48C6-A77C-810506EAFB57}" type="presParOf" srcId="{4A469524-EFA3-483B-AD13-8FC439547D2D}" destId="{058F10A6-D738-468B-A881-025E9FA782F4}" srcOrd="2" destOrd="0" presId="urn:microsoft.com/office/officeart/2005/8/layout/hList9"/>
    <dgm:cxn modelId="{FDD6C9CF-AF88-4D73-9A64-E1DAC232CA99}" type="presParOf" srcId="{4A469524-EFA3-483B-AD13-8FC439547D2D}" destId="{42D56395-B4C1-4F05-9509-D3F30CFEBDD5}" srcOrd="3" destOrd="0" presId="urn:microsoft.com/office/officeart/2005/8/layout/hList9"/>
    <dgm:cxn modelId="{4BD89907-4871-4465-A771-87FA94A8370A}" type="presParOf" srcId="{4A469524-EFA3-483B-AD13-8FC439547D2D}" destId="{E41B78B8-B7D9-4F4F-8D99-D38825E77C62}" srcOrd="4" destOrd="0" presId="urn:microsoft.com/office/officeart/2005/8/layout/hList9"/>
    <dgm:cxn modelId="{075AB74E-B176-44C3-A9C3-462C8E9FB2ED}" type="presParOf" srcId="{4A469524-EFA3-483B-AD13-8FC439547D2D}" destId="{C0E0C749-2A1A-4737-9057-AB64C16E1A24}" srcOrd="5" destOrd="0" presId="urn:microsoft.com/office/officeart/2005/8/layout/hList9"/>
    <dgm:cxn modelId="{58112D2A-4D7B-4808-86DB-7B80FFCF8D93}" type="presParOf" srcId="{4A469524-EFA3-483B-AD13-8FC439547D2D}" destId="{AB36D2AB-B13D-4AFB-8A21-BA51494FC8FA}" srcOrd="6" destOrd="0" presId="urn:microsoft.com/office/officeart/2005/8/layout/hList9"/>
    <dgm:cxn modelId="{F12A08BD-4155-4D0A-BFFC-51F4D3272B73}" type="presParOf" srcId="{AB36D2AB-B13D-4AFB-8A21-BA51494FC8FA}" destId="{E3E734B8-507A-4C4B-9B22-9E171F23D096}" srcOrd="0" destOrd="0" presId="urn:microsoft.com/office/officeart/2005/8/layout/hList9"/>
    <dgm:cxn modelId="{78D1AB09-08F6-412E-A4D3-370DCC7C950E}" type="presParOf" srcId="{AB36D2AB-B13D-4AFB-8A21-BA51494FC8FA}" destId="{244FF6ED-42E6-4E86-A880-B84C2ECCBD53}" srcOrd="1" destOrd="0" presId="urn:microsoft.com/office/officeart/2005/8/layout/hList9"/>
    <dgm:cxn modelId="{B2B286DE-EDB3-4FE8-9030-D418AFC85099}" type="presParOf" srcId="{244FF6ED-42E6-4E86-A880-B84C2ECCBD53}" destId="{8E44BD27-6259-4D49-8E05-ED021CC6792D}" srcOrd="0" destOrd="0" presId="urn:microsoft.com/office/officeart/2005/8/layout/hList9"/>
    <dgm:cxn modelId="{FDD9B128-383D-467D-913E-C1A39EDFD1E4}" type="presParOf" srcId="{244FF6ED-42E6-4E86-A880-B84C2ECCBD53}" destId="{3DD0302D-C1CD-4C71-8A83-8440AFBAA2A9}" srcOrd="1" destOrd="0" presId="urn:microsoft.com/office/officeart/2005/8/layout/hList9"/>
    <dgm:cxn modelId="{320C7FC4-4DC6-46D3-9DB1-8C1141F7CDA3}" type="presParOf" srcId="{AB36D2AB-B13D-4AFB-8A21-BA51494FC8FA}" destId="{0952A1FB-F827-4A5E-9403-FF7C52CD6649}" srcOrd="2" destOrd="0" presId="urn:microsoft.com/office/officeart/2005/8/layout/hList9"/>
    <dgm:cxn modelId="{C298136D-7698-48FE-B221-BCD8A877F03E}" type="presParOf" srcId="{0952A1FB-F827-4A5E-9403-FF7C52CD6649}" destId="{811857E6-4769-4FE6-A8DF-D2C12714F193}" srcOrd="0" destOrd="0" presId="urn:microsoft.com/office/officeart/2005/8/layout/hList9"/>
    <dgm:cxn modelId="{F1E1982C-1D49-4DE9-81D0-57CC5DEBE4A0}" type="presParOf" srcId="{0952A1FB-F827-4A5E-9403-FF7C52CD6649}" destId="{1077B398-3B09-47FB-BDA1-C2EE76ECD080}" srcOrd="1" destOrd="0" presId="urn:microsoft.com/office/officeart/2005/8/layout/hList9"/>
    <dgm:cxn modelId="{5BDDA824-4E2F-4975-A7BD-4365B21D0167}" type="presParOf" srcId="{4A469524-EFA3-483B-AD13-8FC439547D2D}" destId="{645B2285-8A95-46C1-838F-5F73441870E5}" srcOrd="7" destOrd="0" presId="urn:microsoft.com/office/officeart/2005/8/layout/hList9"/>
    <dgm:cxn modelId="{CC847BB4-E319-4AA9-851E-18122D8E5805}" type="presParOf" srcId="{4A469524-EFA3-483B-AD13-8FC439547D2D}" destId="{352CA488-F53D-465D-B1A5-587ADA79F026}" srcOrd="8" destOrd="0" presId="urn:microsoft.com/office/officeart/2005/8/layout/hList9"/>
    <dgm:cxn modelId="{496BCBFB-4BE1-47FA-A499-A1EB3043D360}" type="presParOf" srcId="{4A469524-EFA3-483B-AD13-8FC439547D2D}" destId="{BCAC371D-96FC-407D-B8D5-3EC1711EBC9F}" srcOrd="9" destOrd="0" presId="urn:microsoft.com/office/officeart/2005/8/layout/hList9"/>
    <dgm:cxn modelId="{26B342FD-CA6F-43A9-8FD2-CF6DFF101E53}" type="presParOf" srcId="{4A469524-EFA3-483B-AD13-8FC439547D2D}" destId="{C8E357A5-3889-4CCD-817F-3A84B88D4240}" srcOrd="10" destOrd="0" presId="urn:microsoft.com/office/officeart/2005/8/layout/hList9"/>
    <dgm:cxn modelId="{978F4901-1D44-4DAB-8824-49E7816E61FE}" type="presParOf" srcId="{4A469524-EFA3-483B-AD13-8FC439547D2D}" destId="{B08EA10C-D324-483E-A7E5-FF8FE0909857}" srcOrd="11" destOrd="0" presId="urn:microsoft.com/office/officeart/2005/8/layout/hList9"/>
    <dgm:cxn modelId="{F74250E4-BBE2-40A2-9D9A-0EFDA1083CEE}" type="presParOf" srcId="{B08EA10C-D324-483E-A7E5-FF8FE0909857}" destId="{0E6188E7-DFB8-4EA8-AE21-28E9922B110C}" srcOrd="0" destOrd="0" presId="urn:microsoft.com/office/officeart/2005/8/layout/hList9"/>
    <dgm:cxn modelId="{4B73B2AD-19D1-42E5-B8B4-209F338D48CF}" type="presParOf" srcId="{B08EA10C-D324-483E-A7E5-FF8FE0909857}" destId="{0D3485C6-7B95-4A21-9A46-CBF993FCDE0E}" srcOrd="1" destOrd="0" presId="urn:microsoft.com/office/officeart/2005/8/layout/hList9"/>
    <dgm:cxn modelId="{4F146D59-B2C0-404B-89E9-81AD1E27B733}" type="presParOf" srcId="{0D3485C6-7B95-4A21-9A46-CBF993FCDE0E}" destId="{31C7ED16-2AB0-4EE9-A473-2518B98999D8}" srcOrd="0" destOrd="0" presId="urn:microsoft.com/office/officeart/2005/8/layout/hList9"/>
    <dgm:cxn modelId="{29121974-EECE-4F80-8B6D-D4171C34F890}" type="presParOf" srcId="{0D3485C6-7B95-4A21-9A46-CBF993FCDE0E}" destId="{8C415641-B3DF-4DFA-AEC0-32FB4AFB3D66}" srcOrd="1" destOrd="0" presId="urn:microsoft.com/office/officeart/2005/8/layout/hList9"/>
    <dgm:cxn modelId="{7EEF056F-DA72-44FB-9AAD-8CA3FFA756EF}" type="presParOf" srcId="{B08EA10C-D324-483E-A7E5-FF8FE0909857}" destId="{F0552CA9-004B-4AA1-8B99-E78F63009153}" srcOrd="2" destOrd="0" presId="urn:microsoft.com/office/officeart/2005/8/layout/hList9"/>
    <dgm:cxn modelId="{5C775137-808F-4DD7-AF00-C5BAE381050C}" type="presParOf" srcId="{F0552CA9-004B-4AA1-8B99-E78F63009153}" destId="{C9341B75-F1AF-4CE8-A648-360FE6E7C3F2}" srcOrd="0" destOrd="0" presId="urn:microsoft.com/office/officeart/2005/8/layout/hList9"/>
    <dgm:cxn modelId="{290EC040-A420-42CD-A153-90AEF03A90A0}" type="presParOf" srcId="{F0552CA9-004B-4AA1-8B99-E78F63009153}" destId="{93DC5197-B999-4980-8EDF-BF60938B3AF3}" srcOrd="1" destOrd="0" presId="urn:microsoft.com/office/officeart/2005/8/layout/hList9"/>
    <dgm:cxn modelId="{27207D80-964A-4229-B835-EA1C5DBBEF10}" type="presParOf" srcId="{4A469524-EFA3-483B-AD13-8FC439547D2D}" destId="{3D8D5C06-5797-4617-B3A2-D4FA6613B7E1}" srcOrd="12" destOrd="0" presId="urn:microsoft.com/office/officeart/2005/8/layout/hList9"/>
    <dgm:cxn modelId="{C391E6A3-35B4-4A5A-9203-FC79903504B8}" type="presParOf" srcId="{4A469524-EFA3-483B-AD13-8FC439547D2D}" destId="{C0D9480E-68D0-403A-B021-92ADF6EEC84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219A3-7CEB-4583-BD47-EC62B33D663C}">
      <dsp:nvSpPr>
        <dsp:cNvPr id="0" name=""/>
        <dsp:cNvSpPr/>
      </dsp:nvSpPr>
      <dsp:spPr>
        <a:xfrm>
          <a:off x="1620180" y="1335740"/>
          <a:ext cx="886639" cy="811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37"/>
              </a:lnTo>
              <a:lnTo>
                <a:pt x="886639" y="657937"/>
              </a:lnTo>
              <a:lnTo>
                <a:pt x="886639" y="811817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794DD-5C1F-426C-894E-0AC3AF925F4F}">
      <dsp:nvSpPr>
        <dsp:cNvPr id="0" name=""/>
        <dsp:cNvSpPr/>
      </dsp:nvSpPr>
      <dsp:spPr>
        <a:xfrm>
          <a:off x="733540" y="1335740"/>
          <a:ext cx="886639" cy="811817"/>
        </a:xfrm>
        <a:custGeom>
          <a:avLst/>
          <a:gdLst/>
          <a:ahLst/>
          <a:cxnLst/>
          <a:rect l="0" t="0" r="0" b="0"/>
          <a:pathLst>
            <a:path>
              <a:moveTo>
                <a:pt x="886639" y="0"/>
              </a:moveTo>
              <a:lnTo>
                <a:pt x="886639" y="657937"/>
              </a:lnTo>
              <a:lnTo>
                <a:pt x="0" y="657937"/>
              </a:lnTo>
              <a:lnTo>
                <a:pt x="0" y="811817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94F83-7F3E-48FB-8501-E76BF1A8C6E7}">
      <dsp:nvSpPr>
        <dsp:cNvPr id="0" name=""/>
        <dsp:cNvSpPr/>
      </dsp:nvSpPr>
      <dsp:spPr>
        <a:xfrm>
          <a:off x="72005" y="216024"/>
          <a:ext cx="3096349" cy="1119715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itchFamily="34" charset="0"/>
            </a:rPr>
            <a:t>Sapphire Media International BV </a:t>
          </a:r>
          <a:r>
            <a:rPr lang="en-GB" sz="1400" kern="1200" dirty="0" smtClean="0">
              <a:latin typeface="Calibri" pitchFamily="34" charset="0"/>
            </a:rPr>
            <a:t>(based in the Netherlands) </a:t>
          </a:r>
          <a:endParaRPr lang="en-GB" sz="1400" kern="1200" dirty="0">
            <a:latin typeface="Calibri" pitchFamily="34" charset="0"/>
          </a:endParaRPr>
        </a:p>
      </dsp:txBody>
      <dsp:txXfrm>
        <a:off x="72005" y="216024"/>
        <a:ext cx="3096349" cy="1119715"/>
      </dsp:txXfrm>
    </dsp:sp>
    <dsp:sp modelId="{BA9A95C3-19D4-4A53-8A7B-9560E0566930}">
      <dsp:nvSpPr>
        <dsp:cNvPr id="0" name=""/>
        <dsp:cNvSpPr/>
      </dsp:nvSpPr>
      <dsp:spPr>
        <a:xfrm>
          <a:off x="781" y="2147557"/>
          <a:ext cx="1465519" cy="73275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libri" pitchFamily="34" charset="0"/>
            </a:rPr>
            <a:t>Sales Team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alibri" pitchFamily="34" charset="0"/>
            </a:rPr>
            <a:t>(based in Luxembourg)</a:t>
          </a:r>
          <a:endParaRPr lang="en-GB" sz="1200" kern="1200" dirty="0">
            <a:latin typeface="Calibri" pitchFamily="34" charset="0"/>
          </a:endParaRPr>
        </a:p>
      </dsp:txBody>
      <dsp:txXfrm>
        <a:off x="781" y="2147557"/>
        <a:ext cx="1465519" cy="732759"/>
      </dsp:txXfrm>
    </dsp:sp>
    <dsp:sp modelId="{2AFBAEE8-8FF6-4FDE-B805-5956F041944C}">
      <dsp:nvSpPr>
        <dsp:cNvPr id="0" name=""/>
        <dsp:cNvSpPr/>
      </dsp:nvSpPr>
      <dsp:spPr>
        <a:xfrm>
          <a:off x="1774059" y="2147557"/>
          <a:ext cx="1465519" cy="73275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Editorial Team </a:t>
          </a:r>
          <a:r>
            <a:rPr kumimoji="0" lang="en-US" sz="12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(based in London)</a:t>
          </a:r>
          <a:endParaRPr lang="en-GB" sz="1200" kern="1200" dirty="0"/>
        </a:p>
      </dsp:txBody>
      <dsp:txXfrm>
        <a:off x="1774059" y="2147557"/>
        <a:ext cx="1465519" cy="732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F93AE-A9C9-402F-8744-DCF666AE7910}">
      <dsp:nvSpPr>
        <dsp:cNvPr id="0" name=""/>
        <dsp:cNvSpPr/>
      </dsp:nvSpPr>
      <dsp:spPr>
        <a:xfrm>
          <a:off x="513245" y="926993"/>
          <a:ext cx="961586" cy="64137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Только «одетые», «бикини» и «топлесс» программы</a:t>
          </a:r>
          <a:endParaRPr lang="ru-RU" sz="800" kern="1200" dirty="0"/>
        </a:p>
      </dsp:txBody>
      <dsp:txXfrm>
        <a:off x="667099" y="926993"/>
        <a:ext cx="807732" cy="641378"/>
      </dsp:txXfrm>
    </dsp:sp>
    <dsp:sp modelId="{1ECD89B8-0B8A-AD47-90A4-43EAB6BE582C}">
      <dsp:nvSpPr>
        <dsp:cNvPr id="0" name=""/>
        <dsp:cNvSpPr/>
      </dsp:nvSpPr>
      <dsp:spPr>
        <a:xfrm>
          <a:off x="513245" y="1568371"/>
          <a:ext cx="961586" cy="64137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Без сцен сексуального характера</a:t>
          </a:r>
          <a:endParaRPr lang="ru-RU" sz="800" kern="1200" dirty="0"/>
        </a:p>
      </dsp:txBody>
      <dsp:txXfrm>
        <a:off x="667099" y="1568371"/>
        <a:ext cx="807732" cy="641378"/>
      </dsp:txXfrm>
    </dsp:sp>
    <dsp:sp modelId="{42D56395-B4C1-4F05-9509-D3F30CFEBDD5}">
      <dsp:nvSpPr>
        <dsp:cNvPr id="0" name=""/>
        <dsp:cNvSpPr/>
      </dsp:nvSpPr>
      <dsp:spPr>
        <a:xfrm>
          <a:off x="399" y="670570"/>
          <a:ext cx="641057" cy="64105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latin typeface="Calibri" pitchFamily="34" charset="0"/>
            </a:rPr>
            <a:t>21.00 to 23.00 CET</a:t>
          </a:r>
          <a:endParaRPr lang="en-GB" sz="1000" b="1" kern="1200" dirty="0">
            <a:latin typeface="Calibri" pitchFamily="34" charset="0"/>
          </a:endParaRPr>
        </a:p>
      </dsp:txBody>
      <dsp:txXfrm>
        <a:off x="94280" y="764451"/>
        <a:ext cx="453295" cy="453295"/>
      </dsp:txXfrm>
    </dsp:sp>
    <dsp:sp modelId="{8E44BD27-6259-4D49-8E05-ED021CC6792D}">
      <dsp:nvSpPr>
        <dsp:cNvPr id="0" name=""/>
        <dsp:cNvSpPr/>
      </dsp:nvSpPr>
      <dsp:spPr>
        <a:xfrm>
          <a:off x="2115889" y="926993"/>
          <a:ext cx="961586" cy="64137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Программы мягкой эротики «топлесс» и «полностью </a:t>
          </a:r>
          <a:r>
            <a:rPr lang="en-US" sz="800" kern="1200" dirty="0" smtClean="0"/>
            <a:t> </a:t>
          </a:r>
          <a:r>
            <a:rPr lang="ru-RU" sz="800" kern="1200" dirty="0" smtClean="0"/>
            <a:t>«раздетые»</a:t>
          </a:r>
          <a:endParaRPr lang="en-GB" sz="800" kern="1200" dirty="0"/>
        </a:p>
      </dsp:txBody>
      <dsp:txXfrm>
        <a:off x="2269743" y="926993"/>
        <a:ext cx="807732" cy="641378"/>
      </dsp:txXfrm>
    </dsp:sp>
    <dsp:sp modelId="{811857E6-4769-4FE6-A8DF-D2C12714F193}">
      <dsp:nvSpPr>
        <dsp:cNvPr id="0" name=""/>
        <dsp:cNvSpPr/>
      </dsp:nvSpPr>
      <dsp:spPr>
        <a:xfrm>
          <a:off x="2115889" y="1568371"/>
          <a:ext cx="961586" cy="64137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Без откровенных сцен сексуального характера</a:t>
          </a:r>
          <a:endParaRPr lang="ru-RU" sz="800" kern="1200" dirty="0"/>
        </a:p>
      </dsp:txBody>
      <dsp:txXfrm>
        <a:off x="2269743" y="1568371"/>
        <a:ext cx="807732" cy="641378"/>
      </dsp:txXfrm>
    </dsp:sp>
    <dsp:sp modelId="{352CA488-F53D-465D-B1A5-587ADA79F026}">
      <dsp:nvSpPr>
        <dsp:cNvPr id="0" name=""/>
        <dsp:cNvSpPr/>
      </dsp:nvSpPr>
      <dsp:spPr>
        <a:xfrm>
          <a:off x="1603043" y="670570"/>
          <a:ext cx="641057" cy="64105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latin typeface="Calibri" pitchFamily="34" charset="0"/>
            </a:rPr>
            <a:t>23.00 to 00.00 CET</a:t>
          </a:r>
          <a:endParaRPr lang="en-GB" sz="1000" b="1" kern="1200" dirty="0">
            <a:latin typeface="Calibri" pitchFamily="34" charset="0"/>
          </a:endParaRPr>
        </a:p>
      </dsp:txBody>
      <dsp:txXfrm>
        <a:off x="1696924" y="764451"/>
        <a:ext cx="453295" cy="453295"/>
      </dsp:txXfrm>
    </dsp:sp>
    <dsp:sp modelId="{31C7ED16-2AB0-4EE9-A473-2518B98999D8}">
      <dsp:nvSpPr>
        <dsp:cNvPr id="0" name=""/>
        <dsp:cNvSpPr/>
      </dsp:nvSpPr>
      <dsp:spPr>
        <a:xfrm>
          <a:off x="3718533" y="926993"/>
          <a:ext cx="961586" cy="64137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Эротические программы «полностью раздетые»</a:t>
          </a:r>
          <a:endParaRPr lang="ru-RU" sz="800" kern="1200" dirty="0"/>
        </a:p>
      </dsp:txBody>
      <dsp:txXfrm>
        <a:off x="3872387" y="926993"/>
        <a:ext cx="807732" cy="641378"/>
      </dsp:txXfrm>
    </dsp:sp>
    <dsp:sp modelId="{C9341B75-F1AF-4CE8-A648-360FE6E7C3F2}">
      <dsp:nvSpPr>
        <dsp:cNvPr id="0" name=""/>
        <dsp:cNvSpPr/>
      </dsp:nvSpPr>
      <dsp:spPr>
        <a:xfrm>
          <a:off x="3718533" y="1568371"/>
          <a:ext cx="961586" cy="64137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Без откровенных сцен сексуального характера</a:t>
          </a:r>
          <a:endParaRPr lang="ru-RU" sz="800" kern="1200" dirty="0"/>
        </a:p>
      </dsp:txBody>
      <dsp:txXfrm>
        <a:off x="3872387" y="1568371"/>
        <a:ext cx="807732" cy="641378"/>
      </dsp:txXfrm>
    </dsp:sp>
    <dsp:sp modelId="{C0D9480E-68D0-403A-B021-92ADF6EEC841}">
      <dsp:nvSpPr>
        <dsp:cNvPr id="0" name=""/>
        <dsp:cNvSpPr/>
      </dsp:nvSpPr>
      <dsp:spPr>
        <a:xfrm>
          <a:off x="3205687" y="670570"/>
          <a:ext cx="641057" cy="64105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latin typeface="Calibri" pitchFamily="34" charset="0"/>
            </a:rPr>
            <a:t>00.00 to 05.00 CET</a:t>
          </a:r>
          <a:endParaRPr lang="en-GB" sz="1000" b="1" kern="1200" dirty="0">
            <a:latin typeface="Calibri" pitchFamily="34" charset="0"/>
          </a:endParaRPr>
        </a:p>
      </dsp:txBody>
      <dsp:txXfrm>
        <a:off x="3299568" y="764451"/>
        <a:ext cx="453295" cy="453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7803A9-AA49-4984-8355-19781F8C4173}" type="datetime6">
              <a:rPr lang="en-GB"/>
              <a:pPr>
                <a:defRPr/>
              </a:pPr>
              <a:t>January 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449BA5-9F67-4E3E-831B-788E58D12E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F84240-E2BC-4B43-80BC-2D7390768443}" type="datetime6">
              <a:rPr lang="en-GB"/>
              <a:pPr>
                <a:defRPr/>
              </a:pPr>
              <a:t>January 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8AE63D-D3BE-4733-AB24-14BB424E82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276A0B-41F9-4D63-8072-906AD3BD0688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834A3-41A6-41B7-AEF5-D0242AB85FE7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5ACD2C-0BDA-43DE-AD75-37377F76D27F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A369-CCB5-4F84-A0DE-F7D023A1EF0B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12E9-7A87-456C-9057-9B78F634B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07967-3368-424E-964C-01C2BEE29405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8FE0-D5E2-43AB-96BC-27997837B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5E4A-C4C4-4F5D-BFF2-75DB5E3A96CA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05CD-2597-4C23-A416-0FFDFDFB6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5B843-0F47-4DEC-A31A-FEE993F245A5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9613-9E9E-46CF-9580-CBD6F893D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B64BC-B3AB-48FC-8025-D02BEB3DC1FB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AC86-D88D-4A09-B418-FA2263B6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DE8C4-8D2C-407F-B5C6-EA88B3CC4F40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9C50-A3B9-43F3-94F2-DD96C892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25885-1FE5-4D33-AEB7-AA099D4E507D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F3BCE-7764-42BF-AB61-0D39B520B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3592513" y="6381750"/>
            <a:ext cx="5551487" cy="476250"/>
          </a:xfrm>
        </p:spPr>
        <p:txBody>
          <a:bodyPr/>
          <a:lstStyle>
            <a:lvl1pPr>
              <a:defRPr sz="10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/>
              <a:t>Sapphire Media International - </a:t>
            </a:r>
            <a:fld id="{52182D5C-32F4-477C-B0F6-2D0DC2246521}" type="datetime6">
              <a:rPr lang="en-GB"/>
              <a:pPr>
                <a:defRPr/>
              </a:pPr>
              <a:t>January 14</a:t>
            </a:fld>
            <a:r>
              <a:rPr lang="en-GB"/>
              <a:t> – www.sapphiremedia.com	</a:t>
            </a:r>
            <a:fld id="{2EE9EF65-AE4C-48C2-9F60-C2F962BF5A16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05A5-8B4D-4C25-BE27-5889A5835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611A-A5BA-4FA0-88A4-773C347208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6836-D1BC-47DF-9675-C4DDF424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9D27-DB0F-44EF-9073-82A1120C0F50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87E4-BDF0-4B66-8639-6576B6B55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B926-4519-4C29-A0E0-5DDE73E0E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5F1B-49D6-42E5-9DE3-A252C42C5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B3C1-6F08-484B-BA0E-CCCD04A7E8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F1B1-AB56-48F7-865A-E5F48958C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B59C-18AD-4F1D-B5D1-244463ED57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54EA-F758-42EB-863D-E4FA2B3FF0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C4BF-099A-4F04-8078-0C765BF8A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4860-B284-4EDD-9D4B-9C23F77BF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50BD-0F8E-4F56-B06D-44DE015F35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0EFF-3A3F-45EC-A0D9-F7153427B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AADC9-1EC5-4E8F-A7A1-04FBC138F89D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13538-C2CA-45B5-9B34-CBE6C145F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F6A35-A231-4E2B-BE55-58750BB34D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F1B2-9267-4FDB-9768-95ABEC036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BF21-00DD-42C7-A581-1ED6BD9A7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694A-874A-4A96-A5CE-3ADDFC1554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6D4C-4E27-4D37-A56E-83C4C0B3BC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63B2-E7F5-4CAA-901D-ED8708946C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0992-4D71-4FA1-9F25-CE7CD0D44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6E45-AD6B-439C-97DC-717CD442C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3EEF-B8D4-4ABD-BF41-78F245F08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5B22-D75A-4AE8-B8FF-52626915AC41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DDC66-AA2F-4B07-9F25-32091DF3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A51BF-BA0E-4901-AF28-614FBD664388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CDCA-C227-45D8-BFE8-E0DDEAF9C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0628-5489-49DF-816A-6CC5E9C546B1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29D-7B77-4150-B549-29392451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81750"/>
            <a:ext cx="6019800" cy="476250"/>
          </a:xfrm>
        </p:spPr>
        <p:txBody>
          <a:bodyPr/>
          <a:lstStyle>
            <a:lvl1pPr>
              <a:defRPr sz="10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/>
              <a:t>Sapphire Media International - November 2011 – www.sapphiremedia.com 	</a:t>
            </a:r>
            <a:fld id="{BF3994F0-D0C4-4DD8-800F-500C083E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F114-EF83-4470-B181-BD7067F250E1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780E5-AB3B-4056-BC98-7AD777D5B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09253-7162-49E5-9E74-0E947C653CAA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89DF-00DA-467D-8D2F-1D694CA7F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fld id="{BF765F1D-2E45-4982-9DE2-74FD868BBCE3}" type="datetime6">
              <a:rPr lang="en-US"/>
              <a:pPr>
                <a:defRPr/>
              </a:pPr>
              <a:t>January 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Sapphire Media International - November 2011 – www.sapphiremedia.com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E879D66-61ED-4FF5-99B9-7B5B7DB08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0" r:id="rId2"/>
    <p:sldLayoutId id="2147484289" r:id="rId3"/>
    <p:sldLayoutId id="2147484288" r:id="rId4"/>
    <p:sldLayoutId id="2147484287" r:id="rId5"/>
    <p:sldLayoutId id="2147484286" r:id="rId6"/>
    <p:sldLayoutId id="2147484314" r:id="rId7"/>
    <p:sldLayoutId id="2147484285" r:id="rId8"/>
    <p:sldLayoutId id="2147484284" r:id="rId9"/>
    <p:sldLayoutId id="2147484283" r:id="rId10"/>
    <p:sldLayoutId id="2147484282" r:id="rId11"/>
    <p:sldLayoutId id="2147484281" r:id="rId12"/>
    <p:sldLayoutId id="2147484280" r:id="rId13"/>
    <p:sldLayoutId id="2147484279" r:id="rId14"/>
    <p:sldLayoutId id="2147484278" r:id="rId15"/>
    <p:sldLayoutId id="2147484315" r:id="rId1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A47EF-6D53-48C0-A8B5-E884CC824466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E9B1E1-F4D6-4FA8-A7B6-9A828642E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1" r:id="rId2"/>
    <p:sldLayoutId id="2147484300" r:id="rId3"/>
    <p:sldLayoutId id="2147484299" r:id="rId4"/>
    <p:sldLayoutId id="2147484298" r:id="rId5"/>
    <p:sldLayoutId id="2147484297" r:id="rId6"/>
    <p:sldLayoutId id="2147484296" r:id="rId7"/>
    <p:sldLayoutId id="2147484295" r:id="rId8"/>
    <p:sldLayoutId id="2147484294" r:id="rId9"/>
    <p:sldLayoutId id="2147484293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31982F-BC42-4C91-9A5C-AB73FC544F45}" type="datetimeFigureOut">
              <a:rPr lang="en-GB"/>
              <a:pPr>
                <a:defRPr/>
              </a:pPr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8D5239-BED3-4E44-906C-08335D33B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2" r:id="rId2"/>
    <p:sldLayoutId id="2147484311" r:id="rId3"/>
    <p:sldLayoutId id="2147484310" r:id="rId4"/>
    <p:sldLayoutId id="2147484309" r:id="rId5"/>
    <p:sldLayoutId id="2147484308" r:id="rId6"/>
    <p:sldLayoutId id="2147484307" r:id="rId7"/>
    <p:sldLayoutId id="2147484306" r:id="rId8"/>
    <p:sldLayoutId id="2147484305" r:id="rId9"/>
    <p:sldLayoutId id="2147484304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apphiremedia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://www.daringtv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archforastar.tv/" TargetMode="External"/><Relationship Id="rId5" Type="http://schemas.openxmlformats.org/officeDocument/2006/relationships/hyperlink" Target="http://www.sapphiremedia.com/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pphiremedia.com/" TargetMode="External"/><Relationship Id="rId3" Type="http://schemas.openxmlformats.org/officeDocument/2006/relationships/hyperlink" Target="http://www.bluehustler.com/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ringtv.com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hustlerhd3d.co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hustlertveurope.com/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3.jpeg"/><Relationship Id="rId4" Type="http://schemas.openxmlformats.org/officeDocument/2006/relationships/image" Target="../media/image35.png"/><Relationship Id="rId9" Type="http://schemas.openxmlformats.org/officeDocument/2006/relationships/hyperlink" Target="http://www.sapphiremedia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apphiremedia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www.sapphiremedia.com/" TargetMode="External"/><Relationship Id="rId7" Type="http://schemas.openxmlformats.org/officeDocument/2006/relationships/hyperlink" Target="http://www.chellozone.com/" TargetMode="External"/><Relationship Id="rId2" Type="http://schemas.openxmlformats.org/officeDocument/2006/relationships/hyperlink" Target="mailto:sales@sapphiremedia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ia.ulanova@chellozone.com" TargetMode="External"/><Relationship Id="rId5" Type="http://schemas.openxmlformats.org/officeDocument/2006/relationships/image" Target="../media/image41.png"/><Relationship Id="rId4" Type="http://schemas.openxmlformats.org/officeDocument/2006/relationships/hyperlink" Target="mailto:sales@totalmedia.l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www.sapphiremedia.com/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sapphiremedia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sapphiremedia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://www.sapphiremedia.com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bluehustler.com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://www.sapphiremedia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ustlertveurope.com/" TargetMode="External"/><Relationship Id="rId4" Type="http://schemas.openxmlformats.org/officeDocument/2006/relationships/hyperlink" Target="http://www.sapphiremedia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ustlerhd3d.com/" TargetMode="External"/><Relationship Id="rId4" Type="http://schemas.openxmlformats.org/officeDocument/2006/relationships/hyperlink" Target="http://www.sapphiremedia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sapphiremedia.com/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rgbClr val="0070C0">
                <a:alpha val="54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9324975" y="549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/>
          </a:p>
        </p:txBody>
      </p:sp>
      <p:sp>
        <p:nvSpPr>
          <p:cNvPr id="45059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237E8C96-8565-4533-8B9F-33112676BDDF}" type="slidenum">
              <a:rPr lang="en-US" smtClean="0">
                <a:latin typeface="Calibri" pitchFamily="34" charset="0"/>
              </a:rPr>
              <a:pPr/>
              <a:t>1</a:t>
            </a:fld>
            <a:endParaRPr lang="en-US" smtClean="0">
              <a:latin typeface="Calibri" pitchFamily="34" charset="0"/>
            </a:endParaRPr>
          </a:p>
        </p:txBody>
      </p:sp>
      <p:cxnSp>
        <p:nvCxnSpPr>
          <p:cNvPr id="45060" name="Straight Connector 16"/>
          <p:cNvCxnSpPr>
            <a:cxnSpLocks noChangeShapeType="1"/>
          </p:cNvCxnSpPr>
          <p:nvPr/>
        </p:nvCxn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081" name="TextBox 22"/>
          <p:cNvSpPr txBox="1">
            <a:spLocks noChangeArrowheads="1"/>
          </p:cNvSpPr>
          <p:nvPr/>
        </p:nvSpPr>
        <p:spPr bwMode="auto">
          <a:xfrm>
            <a:off x="2843213" y="3068638"/>
            <a:ext cx="5616575" cy="3386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i="1" dirty="0">
                <a:solidFill>
                  <a:schemeClr val="bg2"/>
                </a:solidFill>
                <a:latin typeface="Calibri" pitchFamily="34" charset="0"/>
              </a:rPr>
              <a:t>Sapphire Media International</a:t>
            </a:r>
            <a:r>
              <a:rPr lang="en-GB" sz="2800" i="1" dirty="0">
                <a:solidFill>
                  <a:schemeClr val="bg2"/>
                </a:solidFill>
                <a:latin typeface="Calibri" pitchFamily="34" charset="0"/>
              </a:rPr>
              <a:t> </a:t>
            </a:r>
          </a:p>
          <a:p>
            <a:pPr algn="r">
              <a:defRPr/>
            </a:pPr>
            <a:endParaRPr lang="en-GB" sz="2800" i="1" dirty="0">
              <a:solidFill>
                <a:schemeClr val="bg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sz="28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Презентация </a:t>
            </a:r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</a:t>
            </a:r>
            <a:r>
              <a:rPr lang="en-US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</a:t>
            </a:r>
            <a:endParaRPr lang="en-GB" sz="28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r">
              <a:defRPr/>
            </a:pPr>
            <a:endParaRPr lang="en-GB" sz="28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r">
              <a:defRPr/>
            </a:pPr>
            <a:r>
              <a:rPr lang="en-GB" sz="2800" i="1" dirty="0">
                <a:solidFill>
                  <a:schemeClr val="bg2"/>
                </a:solidFill>
                <a:latin typeface="Calibri" pitchFamily="34" charset="0"/>
              </a:rPr>
              <a:t>  </a:t>
            </a:r>
          </a:p>
          <a:p>
            <a:pPr algn="r">
              <a:defRPr/>
            </a:pPr>
            <a:endParaRPr lang="en-GB" sz="2800" i="1" dirty="0">
              <a:solidFill>
                <a:schemeClr val="bg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en-GB" sz="2000" b="1" i="1" u="sng" dirty="0">
                <a:solidFill>
                  <a:srgbClr val="595959"/>
                </a:solidFill>
                <a:latin typeface="Calibri" pitchFamily="34" charset="0"/>
                <a:hlinkClick r:id="rId2"/>
              </a:rPr>
              <a:t>http://www.sapphiremedia.com</a:t>
            </a:r>
            <a:endParaRPr lang="en-GB" sz="2000" b="1" i="1" dirty="0">
              <a:solidFill>
                <a:schemeClr val="bg2"/>
              </a:solidFill>
              <a:latin typeface="Calibri" pitchFamily="34" charset="0"/>
            </a:endParaRPr>
          </a:p>
          <a:p>
            <a:pPr algn="r">
              <a:defRPr/>
            </a:pPr>
            <a:endParaRPr lang="en-GB" sz="2800" i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5062" name="Picture 7" descr="smilogo_pms_web_forma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268413"/>
            <a:ext cx="26257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Diagram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05325"/>
            <a:ext cx="75469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15" descr="daring!tv_logo_cl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19859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Daring!TV</a:t>
            </a:r>
          </a:p>
        </p:txBody>
      </p:sp>
      <p:pic>
        <p:nvPicPr>
          <p:cNvPr id="56324" name="Picture 13" descr="smilogo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395288" y="4508500"/>
            <a:ext cx="478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>
                <a:latin typeface="Calibri" pitchFamily="34" charset="0"/>
              </a:rPr>
              <a:t>Основной поставщик контента - это Беата Узе с фильмами от</a:t>
            </a:r>
            <a:r>
              <a:rPr lang="en-GB" sz="1200">
                <a:latin typeface="Calibri" pitchFamily="34" charset="0"/>
              </a:rPr>
              <a:t>: </a:t>
            </a:r>
            <a:endParaRPr lang="en-GB" sz="1200"/>
          </a:p>
        </p:txBody>
      </p:sp>
      <p:cxnSp>
        <p:nvCxnSpPr>
          <p:cNvPr id="56326" name="Straight Connector 10"/>
          <p:cNvCxnSpPr>
            <a:cxnSpLocks noChangeShapeType="1"/>
          </p:cNvCxnSpPr>
          <p:nvPr/>
        </p:nvCxnSpPr>
        <p:spPr bwMode="auto">
          <a:xfrm>
            <a:off x="3851275" y="4437063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6327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F11A3E3A-7461-4538-8B09-C55E74E0B6F4}" type="slidenum">
              <a:rPr lang="en-US" smtClean="0">
                <a:latin typeface="Calibri" pitchFamily="34" charset="0"/>
              </a:rPr>
              <a:pPr/>
              <a:t>10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6328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6052D13B-6971-4C08-9417-F678A7303295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5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  <p:sp>
        <p:nvSpPr>
          <p:cNvPr id="56329" name="Rectangle 15"/>
          <p:cNvSpPr>
            <a:spLocks noChangeArrowheads="1"/>
          </p:cNvSpPr>
          <p:nvPr/>
        </p:nvSpPr>
        <p:spPr bwMode="auto">
          <a:xfrm>
            <a:off x="395288" y="2133600"/>
            <a:ext cx="8208962" cy="2339975"/>
          </a:xfrm>
          <a:prstGeom prst="rect">
            <a:avLst/>
          </a:prstGeom>
          <a:noFill/>
          <a:ln w="9525" algn="ctr">
            <a:solidFill>
              <a:srgbClr val="CCCC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56330" name="Text Box 13"/>
          <p:cNvSpPr txBox="1">
            <a:spLocks noChangeArrowheads="1"/>
          </p:cNvSpPr>
          <p:nvPr/>
        </p:nvSpPr>
        <p:spPr bwMode="auto">
          <a:xfrm>
            <a:off x="179388" y="908050"/>
            <a:ext cx="698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GB" sz="1200" i="1">
                <a:solidFill>
                  <a:srgbClr val="000000"/>
                </a:solidFill>
              </a:rPr>
              <a:t>Daring! – </a:t>
            </a:r>
            <a:r>
              <a:rPr lang="ru-RU" sz="1200" i="1">
                <a:solidFill>
                  <a:srgbClr val="000000"/>
                </a:solidFill>
              </a:rPr>
              <a:t>это Премиум бренд от </a:t>
            </a:r>
            <a:r>
              <a:rPr lang="ru-RU" sz="1200" i="1">
                <a:solidFill>
                  <a:srgbClr val="3333CC"/>
                </a:solidFill>
              </a:rPr>
              <a:t>Беаты Узе</a:t>
            </a:r>
            <a:r>
              <a:rPr lang="ru-RU" sz="1200" i="1">
                <a:solidFill>
                  <a:srgbClr val="000000"/>
                </a:solidFill>
              </a:rPr>
              <a:t>, фильмы которого широко распространены 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ru-RU" sz="1200" i="1">
                <a:solidFill>
                  <a:srgbClr val="000000"/>
                </a:solidFill>
              </a:rPr>
              <a:t>в Европе на </a:t>
            </a:r>
            <a:r>
              <a:rPr lang="en-GB" sz="1200" i="1">
                <a:solidFill>
                  <a:srgbClr val="000000"/>
                </a:solidFill>
              </a:rPr>
              <a:t>DVD</a:t>
            </a:r>
          </a:p>
        </p:txBody>
      </p:sp>
      <p:sp>
        <p:nvSpPr>
          <p:cNvPr id="56331" name="TextBox 8"/>
          <p:cNvSpPr txBox="1">
            <a:spLocks noChangeArrowheads="1"/>
          </p:cNvSpPr>
          <p:nvPr/>
        </p:nvSpPr>
        <p:spPr bwMode="auto">
          <a:xfrm>
            <a:off x="395288" y="2133600"/>
            <a:ext cx="4176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ru-RU" sz="1200" dirty="0"/>
              <a:t>Качественный развлекательный </a:t>
            </a:r>
            <a:r>
              <a:rPr lang="ru-RU" sz="1200" dirty="0" smtClean="0"/>
              <a:t>канал </a:t>
            </a:r>
            <a:r>
              <a:rPr lang="ru-RU" sz="1200" dirty="0"/>
              <a:t>для </a:t>
            </a:r>
            <a:r>
              <a:rPr lang="ru-RU" sz="1200" dirty="0" smtClean="0"/>
              <a:t>взрослых – </a:t>
            </a:r>
            <a:r>
              <a:rPr lang="ru-RU" sz="1200" dirty="0"/>
              <a:t>наиболее откровенная</a:t>
            </a:r>
            <a:r>
              <a:rPr lang="ru-RU" sz="1200" dirty="0" smtClean="0"/>
              <a:t> эротика</a:t>
            </a:r>
            <a:endParaRPr lang="en-GB" sz="1200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Основу сетки вещания составляет европейский контент: полнометражные и короткометражные фильмы, стриптиз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6-часовая или 24-часовая версия канала доступны со спутника </a:t>
            </a:r>
            <a:r>
              <a:rPr lang="en-GB" sz="1200" dirty="0" err="1"/>
              <a:t>Hotbird</a:t>
            </a:r>
            <a:endParaRPr lang="en-GB" sz="1200" b="1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Лучшие фильмы от ведущих мировых производителей видео для взрослых</a:t>
            </a:r>
          </a:p>
        </p:txBody>
      </p:sp>
      <p:sp>
        <p:nvSpPr>
          <p:cNvPr id="56332" name="TextBox 8"/>
          <p:cNvSpPr txBox="1">
            <a:spLocks noChangeArrowheads="1"/>
          </p:cNvSpPr>
          <p:nvPr/>
        </p:nvSpPr>
        <p:spPr bwMode="auto">
          <a:xfrm>
            <a:off x="4643438" y="2133600"/>
            <a:ext cx="3960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en-GB" sz="1200" dirty="0"/>
              <a:t>4</a:t>
            </a:r>
            <a:r>
              <a:rPr lang="ru-RU" sz="1200" dirty="0"/>
              <a:t> х 6-ти часовые блоки, Первый блок с 23:00 до 05:00 (время </a:t>
            </a:r>
            <a:r>
              <a:rPr lang="en-GB" sz="1200" dirty="0"/>
              <a:t>CET)</a:t>
            </a:r>
            <a:endParaRPr lang="ru-RU" sz="1200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Премьеры по пятницам и субботам в 23:00 (время </a:t>
            </a:r>
            <a:r>
              <a:rPr lang="en-GB" sz="1200" dirty="0"/>
              <a:t>CET)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Вещательная лицензия Нидерландов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СМИ Эл № ФС77-49221 от 04.04.2012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>
              <a:solidFill>
                <a:srgbClr val="3333CC"/>
              </a:solidFill>
            </a:endParaRPr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В эфире новые эпизоды проекта «Ищем звезду». </a:t>
            </a:r>
            <a:r>
              <a:rPr lang="en-GB" sz="1200" dirty="0">
                <a:hlinkClick r:id="rId6"/>
              </a:rPr>
              <a:t>www.searchforastar.tv</a:t>
            </a:r>
            <a:endParaRPr lang="en-GB" sz="1200" dirty="0"/>
          </a:p>
        </p:txBody>
      </p:sp>
      <p:sp>
        <p:nvSpPr>
          <p:cNvPr id="56333" name="Rectangle 19"/>
          <p:cNvSpPr>
            <a:spLocks noChangeArrowheads="1"/>
          </p:cNvSpPr>
          <p:nvPr/>
        </p:nvSpPr>
        <p:spPr bwMode="auto">
          <a:xfrm>
            <a:off x="2700338" y="1628775"/>
            <a:ext cx="5976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Более подробную информацию Вы можете найти на сайте</a:t>
            </a:r>
            <a:r>
              <a:rPr lang="en-GB" sz="1200"/>
              <a:t>:</a:t>
            </a:r>
            <a:r>
              <a:rPr lang="ru-RU" sz="1200"/>
              <a:t> </a:t>
            </a:r>
            <a:r>
              <a:rPr lang="en-GB" sz="1200">
                <a:hlinkClick r:id="rId7"/>
              </a:rPr>
              <a:t>www.daringtv.com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</a:t>
            </a:r>
            <a:r>
              <a:rPr lang="ru-RU" sz="1800">
                <a:solidFill>
                  <a:srgbClr val="000000"/>
                </a:solidFill>
              </a:rPr>
              <a:t>Технические характеристики</a:t>
            </a:r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57346" name="Picture 13" descr="smi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452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69818"/>
              </p:ext>
            </p:extLst>
          </p:nvPr>
        </p:nvGraphicFramePr>
        <p:xfrm>
          <a:off x="539750" y="1412875"/>
          <a:ext cx="8064500" cy="4930142"/>
        </p:xfrm>
        <a:graphic>
          <a:graphicData uri="http://schemas.openxmlformats.org/drawingml/2006/table">
            <a:tbl>
              <a:tblPr/>
              <a:tblGrid>
                <a:gridCol w="1439863"/>
                <a:gridCol w="1728787"/>
                <a:gridCol w="1655763"/>
                <a:gridCol w="1584325"/>
                <a:gridCol w="16557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630" marR="62630" marT="0" marB="0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630" marR="62630" marT="0" marB="0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630" marR="62630" marT="0" marB="0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630" marR="62630" marT="0" marB="0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 трансляции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Ежедневно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Ежедневно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Ежедневно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Ежедневно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трансляции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21.00-05.00 CET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23.00-05.00  CET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00.00-05.00 CET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23.00-05.00 CET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часа 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23.00-05.00 CET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 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часа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23.00-05.00 CET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часа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Блок вещания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x 5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  или 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x 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 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x 8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x 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часов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x 6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часов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x 6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часов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Язык вещания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Оригинальный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Оригинальный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Оригинальный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Оригинальный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Спутник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Astra 4A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Astra 4A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Eutelsat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Hotbird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13A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Eutelsat Hotbird 13A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Орбитальная позиция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В.Д.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В.Д.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В.Д.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В.Д.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Транспондер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Символьная скорость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27,500 Msps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27,500 Msps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27500 Msyb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27,500 Msps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5/6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5/6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3/4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3/4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Частота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12,111 MHz </a:t>
                      </a: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12,111 MHz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11,662 MHz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11,662 MHz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Система кодировки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Viaccess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Viaccess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Irdeto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Irdeto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Service ID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Blue Hustler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(10)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/30915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Hustler TV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(9)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16933</a:t>
                      </a: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16931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Поляризация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Горизонтальная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Горизонтальная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Вертикальная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Вертикальная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Сайт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www.bluehustler.com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www.hustlertveurope.com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www.hustlerhd3d.com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6"/>
                        </a:rPr>
                        <a:t>www.daringtv.com</a:t>
                      </a:r>
                      <a:r>
                        <a:rPr kumimoji="0" lang="en-GB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2630" marR="62630" marT="0" marB="0" anchor="ctr" horzOverflow="overflow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hustlerHD3D_final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5600" y="1557338"/>
            <a:ext cx="1439863" cy="4095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bg1"/>
            </a:solidFill>
          </a:ln>
        </p:spPr>
      </p:pic>
      <p:sp>
        <p:nvSpPr>
          <p:cNvPr id="5744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7782B76-F562-478D-9C3D-BA66553A4D16}" type="slidenum">
              <a:rPr lang="en-US" smtClean="0">
                <a:latin typeface="Calibri" pitchFamily="34" charset="0"/>
              </a:rPr>
              <a:pPr/>
              <a:t>11</a:t>
            </a:fld>
            <a:endParaRPr lang="en-US" smtClean="0">
              <a:latin typeface="Calibri" pitchFamily="34" charset="0"/>
            </a:endParaRPr>
          </a:p>
          <a:p>
            <a:endParaRPr lang="en-US" smtClean="0">
              <a:latin typeface="Calibri" pitchFamily="34" charset="0"/>
            </a:endParaRPr>
          </a:p>
        </p:txBody>
      </p:sp>
      <p:sp>
        <p:nvSpPr>
          <p:cNvPr id="57447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0FA46D13-93BA-4666-9E7A-B55B4599C205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8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  <p:pic>
        <p:nvPicPr>
          <p:cNvPr id="57448" name="Picture 8" descr="bh43_logo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8538" y="1557338"/>
            <a:ext cx="1290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49" name="Picture 14" descr="ht43_logos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1557338"/>
            <a:ext cx="1295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aring!tv_logo_clr.tif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388" y="1484313"/>
            <a:ext cx="1150937" cy="585787"/>
          </a:xfrm>
          <a:prstGeom prst="rect">
            <a:avLst/>
          </a:prstGeom>
          <a:solidFill>
            <a:schemeClr val="accent1">
              <a:lumMod val="90000"/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</a:t>
            </a:r>
            <a:r>
              <a:rPr lang="ru-RU" sz="1800">
                <a:solidFill>
                  <a:srgbClr val="000000"/>
                </a:solidFill>
              </a:rPr>
              <a:t>услуга Видео по запросу</a:t>
            </a:r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58370" name="Picture 13" descr="smilogo_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16"/>
          <p:cNvSpPr txBox="1">
            <a:spLocks noChangeArrowheads="1"/>
          </p:cNvSpPr>
          <p:nvPr/>
        </p:nvSpPr>
        <p:spPr bwMode="auto">
          <a:xfrm>
            <a:off x="3245155" y="174395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u="sng" dirty="0"/>
              <a:t>Sapphire Media International</a:t>
            </a:r>
            <a:r>
              <a:rPr lang="ru-RU" sz="1200" u="sng" dirty="0"/>
              <a:t>,</a:t>
            </a:r>
          </a:p>
          <a:p>
            <a:r>
              <a:rPr lang="ru-RU" sz="1200" u="sng" dirty="0"/>
              <a:t>ведущий европейский дистрибьютор Видео по запросу</a:t>
            </a:r>
            <a:r>
              <a:rPr lang="en-GB" sz="1200" dirty="0"/>
              <a:t>:</a:t>
            </a:r>
          </a:p>
        </p:txBody>
      </p:sp>
      <p:pic>
        <p:nvPicPr>
          <p:cNvPr id="58372" name="Group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775" y="1176338"/>
            <a:ext cx="23399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Group 2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75" y="2189163"/>
            <a:ext cx="23399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4" name="Rectangle 28"/>
          <p:cNvGrpSpPr>
            <a:grpSpLocks/>
          </p:cNvGrpSpPr>
          <p:nvPr/>
        </p:nvGrpSpPr>
        <p:grpSpPr bwMode="auto">
          <a:xfrm>
            <a:off x="244475" y="5224463"/>
            <a:ext cx="2316163" cy="865187"/>
            <a:chOff x="154" y="3291"/>
            <a:chExt cx="1459" cy="545"/>
          </a:xfrm>
        </p:grpSpPr>
        <p:pic>
          <p:nvPicPr>
            <p:cNvPr id="58385" name="Rectangle 2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" y="3291"/>
              <a:ext cx="1459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6" name="Text Box 7"/>
            <p:cNvSpPr txBox="1">
              <a:spLocks noChangeArrowheads="1"/>
            </p:cNvSpPr>
            <p:nvPr/>
          </p:nvSpPr>
          <p:spPr bwMode="auto">
            <a:xfrm>
              <a:off x="158" y="3294"/>
              <a:ext cx="1452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910" tIns="41910" rIns="41910" bIns="41910" anchor="ctr"/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</a:rPr>
                <a:t>Постоянно обновляемая библиотека программ способствует увеличению Вашей прибыли</a:t>
              </a:r>
              <a:endParaRPr lang="en-GB" sz="12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8375" name="Group 2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775" y="4200525"/>
            <a:ext cx="23399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376" name="Straight Connector 51"/>
          <p:cNvCxnSpPr>
            <a:cxnSpLocks noChangeShapeType="1"/>
          </p:cNvCxnSpPr>
          <p:nvPr/>
        </p:nvCxnSpPr>
        <p:spPr bwMode="auto">
          <a:xfrm>
            <a:off x="2700338" y="1268413"/>
            <a:ext cx="0" cy="4824412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8377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F94F1123-73D2-4769-A037-6909DCD3A43B}" type="slidenum">
              <a:rPr lang="en-US" smtClean="0">
                <a:latin typeface="Calibri" pitchFamily="34" charset="0"/>
              </a:rPr>
              <a:pPr/>
              <a:t>12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58378" name="Group 1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775" y="3194050"/>
            <a:ext cx="23399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19DB4870-DE3D-4ABC-83AA-7F30ADFB138D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9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  <p:sp>
        <p:nvSpPr>
          <p:cNvPr id="58381" name="TextBox 8"/>
          <p:cNvSpPr txBox="1">
            <a:spLocks noChangeArrowheads="1"/>
          </p:cNvSpPr>
          <p:nvPr/>
        </p:nvSpPr>
        <p:spPr bwMode="auto">
          <a:xfrm>
            <a:off x="2848280" y="2367052"/>
            <a:ext cx="5905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ru-RU" sz="1200" b="1" dirty="0"/>
              <a:t>Предлагает </a:t>
            </a:r>
            <a:r>
              <a:rPr lang="ru-RU" sz="1200" dirty="0"/>
              <a:t>индивидуальный подход к формированию услуги Видео по запросу</a:t>
            </a:r>
            <a:r>
              <a:rPr lang="en-GB" sz="1200" dirty="0"/>
              <a:t> </a:t>
            </a:r>
            <a:r>
              <a:rPr lang="ru-RU" sz="1200" dirty="0"/>
              <a:t>и её информационную поддержку в целях увеличения спроса и повышения лояльности клиентов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b="1" dirty="0"/>
              <a:t>Обсуждает</a:t>
            </a:r>
            <a:r>
              <a:rPr lang="ru-RU" sz="1200" dirty="0"/>
              <a:t> с клиентом все детали предложения чтобы помочь сформировать услугу Видео по запросу премиум-класса для подписчиков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b="1" dirty="0"/>
              <a:t>Применяет </a:t>
            </a:r>
            <a:r>
              <a:rPr lang="ru-RU" sz="1200" dirty="0"/>
              <a:t>долголетний опыт работы чтобы усовершенствовать и расширить программный продукт в соответствии с потребностями конечного пользователя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b="1" dirty="0"/>
              <a:t>Анализирует</a:t>
            </a:r>
            <a:r>
              <a:rPr lang="ru-RU" sz="1200" dirty="0"/>
              <a:t> отчеты </a:t>
            </a:r>
            <a:r>
              <a:rPr lang="ru-RU" sz="1200" dirty="0" err="1"/>
              <a:t>телесмотрения</a:t>
            </a:r>
            <a:r>
              <a:rPr lang="ru-RU" sz="1200" dirty="0"/>
              <a:t> и тестирует новый контент чтобы сформировать лучшее предложение для клиентов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b="1" dirty="0"/>
              <a:t>Создает</a:t>
            </a:r>
            <a:r>
              <a:rPr lang="ru-RU" sz="1200" dirty="0"/>
              <a:t> специальную подборку программ для услуги Видео по запросу, предлагая клиентам «премиальные» возможности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Доставляет контент в формате </a:t>
            </a:r>
            <a:r>
              <a:rPr lang="en-US" sz="1200" dirty="0"/>
              <a:t>HD</a:t>
            </a:r>
            <a:r>
              <a:rPr lang="ru-RU" sz="1200" dirty="0"/>
              <a:t> и</a:t>
            </a:r>
            <a:r>
              <a:rPr lang="en-US" sz="1200" dirty="0"/>
              <a:t> </a:t>
            </a:r>
            <a:r>
              <a:rPr lang="en-US" sz="1200" dirty="0" smtClean="0"/>
              <a:t>3D</a:t>
            </a:r>
            <a:endParaRPr lang="ru-RU" sz="1200" dirty="0" smtClean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 smtClean="0"/>
              <a:t>Постоянно растущая фильмотека сертифицированного контента</a:t>
            </a:r>
            <a:endParaRPr lang="ru-RU" sz="1200" dirty="0"/>
          </a:p>
        </p:txBody>
      </p:sp>
      <p:sp>
        <p:nvSpPr>
          <p:cNvPr id="58382" name="Rectangle 33"/>
          <p:cNvSpPr>
            <a:spLocks noChangeArrowheads="1"/>
          </p:cNvSpPr>
          <p:nvPr/>
        </p:nvSpPr>
        <p:spPr bwMode="auto">
          <a:xfrm>
            <a:off x="323850" y="2349500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Услуга, полностью адаптированная к требованиям рынка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9388" y="3213100"/>
            <a:ext cx="2305050" cy="76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lt1"/>
                </a:solidFill>
                <a:latin typeface="+mn-lt"/>
                <a:cs typeface="+mn-cs"/>
              </a:rPr>
              <a:t>Весь контент </a:t>
            </a:r>
            <a:r>
              <a:rPr lang="en-GB" sz="1200" b="1" dirty="0">
                <a:solidFill>
                  <a:schemeClr val="lt1"/>
                </a:solidFill>
                <a:latin typeface="+mn-lt"/>
                <a:cs typeface="+mn-cs"/>
              </a:rPr>
              <a:t>Sapphire Media </a:t>
            </a:r>
            <a:r>
              <a:rPr lang="ru-RU" sz="1200" b="1" dirty="0">
                <a:solidFill>
                  <a:schemeClr val="lt1"/>
                </a:solidFill>
                <a:latin typeface="+mn-lt"/>
                <a:cs typeface="+mn-cs"/>
              </a:rPr>
              <a:t>соответствует самым высоким стандартам качества</a:t>
            </a:r>
          </a:p>
        </p:txBody>
      </p:sp>
      <p:sp>
        <p:nvSpPr>
          <p:cNvPr id="58384" name="Rectangle 35"/>
          <p:cNvSpPr>
            <a:spLocks noChangeArrowheads="1"/>
          </p:cNvSpPr>
          <p:nvPr/>
        </p:nvSpPr>
        <p:spPr bwMode="auto">
          <a:xfrm>
            <a:off x="395288" y="4221163"/>
            <a:ext cx="201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Глубокое знание индустрии развлечений для взрослых и специфики местного законодательства</a:t>
            </a:r>
          </a:p>
        </p:txBody>
      </p:sp>
      <p:pic>
        <p:nvPicPr>
          <p:cNvPr id="20" name="Picture 2" descr="N:\Logos\Hustler VOD\hustler_VOD_chrom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1124744"/>
            <a:ext cx="1872208" cy="433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49275"/>
            <a:ext cx="7524750" cy="366713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</a:t>
            </a:r>
            <a:r>
              <a:rPr lang="ru-RU" sz="1800">
                <a:solidFill>
                  <a:srgbClr val="000000"/>
                </a:solidFill>
              </a:rPr>
              <a:t>услуга 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Видео по запросу </a:t>
            </a:r>
            <a:r>
              <a:rPr lang="en-GB" sz="1800">
                <a:solidFill>
                  <a:srgbClr val="000000"/>
                </a:solidFill>
              </a:rPr>
              <a:t>– </a:t>
            </a:r>
            <a:r>
              <a:rPr lang="ru-RU" sz="1800">
                <a:solidFill>
                  <a:srgbClr val="000000"/>
                </a:solidFill>
              </a:rPr>
              <a:t>доставка</a:t>
            </a:r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61442" name="Picture 13" descr="smi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975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Diagram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371600"/>
            <a:ext cx="483393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921561E8-E62C-4CD1-8CF0-8E51BCDB9F95}" type="slidenum">
              <a:rPr lang="en-US" smtClean="0">
                <a:latin typeface="Calibri" pitchFamily="34" charset="0"/>
              </a:rPr>
              <a:pPr/>
              <a:t>13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1445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D488807F-FE91-443C-BF9A-4E8FEFB4E249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4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2484438" y="3644900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accent3"/>
                </a:solidFill>
              </a:rPr>
              <a:t>Необходима кодировка?</a:t>
            </a:r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755650" y="4365625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accent3"/>
                </a:solidFill>
              </a:rPr>
              <a:t>Доставка контента на следующий день</a:t>
            </a: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2268538" y="4437063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accent3"/>
                </a:solidFill>
              </a:rPr>
              <a:t>Тестовые файлы загружены и подтверждены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2700338" y="544512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accent3"/>
                </a:solidFill>
              </a:rPr>
              <a:t>Кодировка и доставка в течение 10 дней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500563" y="1557338"/>
            <a:ext cx="4175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None/>
            </a:pPr>
            <a:r>
              <a:rPr lang="en-GB" sz="1200" dirty="0"/>
              <a:t>	</a:t>
            </a:r>
            <a:r>
              <a:rPr lang="ru-RU" sz="1200" dirty="0"/>
              <a:t>Наша доставка контента удобна и оптимальна по денежным затратам: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i="1" dirty="0"/>
              <a:t>Вариант 1</a:t>
            </a:r>
            <a:r>
              <a:rPr lang="ru-RU" sz="1200" dirty="0"/>
              <a:t> – доставка электронных файлов через надежно защищенный </a:t>
            </a:r>
            <a:r>
              <a:rPr lang="en-GB" sz="1200" dirty="0"/>
              <a:t>FTP</a:t>
            </a:r>
            <a:endParaRPr lang="ru-RU" sz="1200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i="1" dirty="0"/>
              <a:t>Вариант 2</a:t>
            </a:r>
            <a:r>
              <a:rPr lang="ru-RU" sz="1200" dirty="0"/>
              <a:t> – доставка на жестком диске (для </a:t>
            </a:r>
            <a:r>
              <a:rPr lang="en-GB" sz="1200" dirty="0"/>
              <a:t>Mac </a:t>
            </a:r>
            <a:r>
              <a:rPr lang="ru-RU" sz="1200" dirty="0"/>
              <a:t>или </a:t>
            </a:r>
            <a:r>
              <a:rPr lang="en-GB" sz="1200" dirty="0"/>
              <a:t>PC</a:t>
            </a:r>
            <a:r>
              <a:rPr lang="ru-RU" sz="1200" dirty="0"/>
              <a:t>)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None/>
            </a:pPr>
            <a:r>
              <a:rPr lang="ru-RU" sz="1200" dirty="0"/>
              <a:t>	Мы оказываем </a:t>
            </a:r>
            <a:r>
              <a:rPr lang="ru-RU" sz="1200" u="sng" dirty="0"/>
              <a:t>техническую поддержку</a:t>
            </a:r>
            <a:r>
              <a:rPr lang="ru-RU" sz="1200" dirty="0"/>
              <a:t> клиентам (доставка контента, запуск и дальнейшее управление услугой)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0113" y="2205038"/>
            <a:ext cx="22320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accent3"/>
                </a:solidFill>
              </a:rPr>
              <a:t>Расписание, согласованное с клиентом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0113" y="2924175"/>
            <a:ext cx="24034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accent3"/>
                </a:solidFill>
              </a:rPr>
              <a:t>Подтверждение формата передачи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rgbClr val="0070C0">
                <a:alpha val="54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9324975" y="54927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/>
          </a:p>
        </p:txBody>
      </p:sp>
      <p:sp>
        <p:nvSpPr>
          <p:cNvPr id="62467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512C720E-3B88-4CDE-B568-BFBE3054EB28}" type="slidenum">
              <a:rPr lang="en-US" smtClean="0">
                <a:latin typeface="Calibri" pitchFamily="34" charset="0"/>
              </a:rPr>
              <a:pPr/>
              <a:t>14</a:t>
            </a:fld>
            <a:endParaRPr lang="en-US" smtClean="0">
              <a:latin typeface="Calibri" pitchFamily="34" charset="0"/>
            </a:endParaRPr>
          </a:p>
        </p:txBody>
      </p:sp>
      <p:cxnSp>
        <p:nvCxnSpPr>
          <p:cNvPr id="62468" name="Straight Connector 16"/>
          <p:cNvCxnSpPr>
            <a:cxnSpLocks noChangeShapeType="1"/>
          </p:cNvCxnSpPr>
          <p:nvPr/>
        </p:nvCxn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</a:t>
            </a:r>
            <a:r>
              <a:rPr lang="ru-RU" sz="1800">
                <a:solidFill>
                  <a:srgbClr val="000000"/>
                </a:solidFill>
              </a:rPr>
              <a:t>Контакты</a:t>
            </a: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1447800"/>
            <a:ext cx="3743325" cy="3255359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latin typeface="Calibri" pitchFamily="34" charset="0"/>
              </a:rPr>
              <a:t>Головной офис</a:t>
            </a:r>
            <a:endParaRPr lang="en-GB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12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b="1" dirty="0">
                <a:latin typeface="Calibri" pitchFamily="34" charset="0"/>
              </a:rPr>
              <a:t>Sapphire Media International BV</a:t>
            </a:r>
            <a:r>
              <a:rPr lang="en-GB" sz="1200" b="1" dirty="0">
                <a:latin typeface="Calibri" pitchFamily="34" charset="0"/>
              </a:rPr>
              <a:t>		</a:t>
            </a:r>
            <a:r>
              <a:rPr lang="en-GB" sz="1200" dirty="0">
                <a:latin typeface="Calibri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300" dirty="0">
                <a:latin typeface="Calibri" pitchFamily="34" charset="0"/>
              </a:rPr>
              <a:t>Koningin Wihelminaplein 13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300" dirty="0">
                <a:latin typeface="Calibri" pitchFamily="34" charset="0"/>
              </a:rPr>
              <a:t>Tower </a:t>
            </a:r>
            <a:r>
              <a:rPr lang="ru-RU" sz="1300" dirty="0" smtClean="0">
                <a:latin typeface="Calibri" pitchFamily="34" charset="0"/>
              </a:rPr>
              <a:t>2</a:t>
            </a:r>
            <a:r>
              <a:rPr lang="en-GB" sz="1300" dirty="0" smtClean="0">
                <a:latin typeface="Calibri" pitchFamily="34" charset="0"/>
              </a:rPr>
              <a:t>,  </a:t>
            </a:r>
            <a:r>
              <a:rPr lang="ru-RU" sz="1300" dirty="0" smtClean="0">
                <a:latin typeface="Calibri" pitchFamily="34" charset="0"/>
              </a:rPr>
              <a:t>5</a:t>
            </a:r>
            <a:r>
              <a:rPr lang="en-GB" sz="1300" baseline="30000" dirty="0" err="1" smtClean="0">
                <a:latin typeface="Calibri" pitchFamily="34" charset="0"/>
              </a:rPr>
              <a:t>th</a:t>
            </a:r>
            <a:r>
              <a:rPr lang="en-GB" sz="1300" dirty="0" smtClean="0">
                <a:latin typeface="Calibri" pitchFamily="34" charset="0"/>
              </a:rPr>
              <a:t> Floor, Unit </a:t>
            </a:r>
            <a:r>
              <a:rPr lang="ru-RU" sz="1300" dirty="0" smtClean="0">
                <a:latin typeface="Calibri" pitchFamily="34" charset="0"/>
              </a:rPr>
              <a:t>9</a:t>
            </a:r>
            <a:endParaRPr lang="en-GB" sz="13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300" dirty="0">
                <a:latin typeface="Calibri" pitchFamily="34" charset="0"/>
              </a:rPr>
              <a:t>1062 HH Amsterdam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300" dirty="0">
                <a:latin typeface="Calibri" pitchFamily="34" charset="0"/>
              </a:rPr>
              <a:t>The Netherlands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3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300" dirty="0">
                <a:solidFill>
                  <a:srgbClr val="0070C0"/>
                </a:solidFill>
                <a:latin typeface="Calibri" pitchFamily="34" charset="0"/>
                <a:hlinkClick r:id="rId2"/>
              </a:rPr>
              <a:t>sales@sapphiremedia.com</a:t>
            </a:r>
            <a:r>
              <a:rPr lang="en-GB" sz="1300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300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u="sng" dirty="0">
                <a:solidFill>
                  <a:srgbClr val="0070C0"/>
                </a:solidFill>
                <a:latin typeface="Calibri" pitchFamily="34" charset="0"/>
                <a:hlinkClick r:id="rId3"/>
              </a:rPr>
              <a:t>http://www.sapphiremedia.com</a:t>
            </a:r>
            <a:endParaRPr lang="en-GB" sz="13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4400" y="1447800"/>
            <a:ext cx="3733800" cy="342900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latin typeface="Calibri" pitchFamily="34" charset="0"/>
              </a:rPr>
              <a:t>Офис продаж</a:t>
            </a:r>
            <a:endParaRPr lang="en-GB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12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b="1" dirty="0">
                <a:latin typeface="Calibri" pitchFamily="34" charset="0"/>
              </a:rPr>
              <a:t>c/o Totalmedia Solutions SA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200" dirty="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3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300" dirty="0">
                <a:latin typeface="Calibri" pitchFamily="34" charset="0"/>
              </a:rPr>
              <a:t>11, rue Beatrix de Bourbon</a:t>
            </a:r>
          </a:p>
          <a:p>
            <a:pPr marL="342900" indent="-342900">
              <a:defRPr/>
            </a:pPr>
            <a:r>
              <a:rPr lang="en-GB" sz="1300" dirty="0">
                <a:latin typeface="Calibri" pitchFamily="34" charset="0"/>
              </a:rPr>
              <a:t>L-1225 Luxembourg </a:t>
            </a:r>
          </a:p>
          <a:p>
            <a:pPr marL="342900" indent="-342900">
              <a:defRPr/>
            </a:pPr>
            <a:r>
              <a:rPr lang="en-GB" sz="1300" dirty="0">
                <a:latin typeface="Calibri" pitchFamily="34" charset="0"/>
              </a:rPr>
              <a:t>Luxembourg </a:t>
            </a:r>
          </a:p>
          <a:p>
            <a:pPr marL="342900" indent="-342900">
              <a:defRPr/>
            </a:pPr>
            <a:endParaRPr lang="en-GB" sz="1300" dirty="0">
              <a:latin typeface="Calibri" pitchFamily="34" charset="0"/>
            </a:endParaRPr>
          </a:p>
          <a:p>
            <a:pPr marL="342900" indent="-342900">
              <a:defRPr/>
            </a:pPr>
            <a:endParaRPr lang="en-GB" sz="1300" dirty="0">
              <a:latin typeface="Calibri" pitchFamily="34" charset="0"/>
              <a:hlinkClick r:id="rId4"/>
            </a:endParaRPr>
          </a:p>
          <a:p>
            <a:pPr marL="342900" indent="-342900">
              <a:defRPr/>
            </a:pPr>
            <a:endParaRPr lang="en-GB" sz="1300" dirty="0">
              <a:latin typeface="Calibri" pitchFamily="34" charset="0"/>
              <a:hlinkClick r:id="rId4"/>
            </a:endParaRPr>
          </a:p>
          <a:p>
            <a:pPr marL="342900" indent="-342900">
              <a:defRPr/>
            </a:pPr>
            <a:r>
              <a:rPr lang="en-GB" sz="1300" dirty="0">
                <a:latin typeface="Calibri" pitchFamily="34" charset="0"/>
                <a:hlinkClick r:id="rId4"/>
              </a:rPr>
              <a:t>sales@totalmedia.lu</a:t>
            </a:r>
            <a:endParaRPr lang="en-GB" sz="1300" dirty="0">
              <a:latin typeface="Calibri" pitchFamily="34" charset="0"/>
            </a:endParaRPr>
          </a:p>
          <a:p>
            <a:pPr marL="342900" indent="-342900">
              <a:defRPr/>
            </a:pPr>
            <a:endParaRPr lang="en-GB" sz="1300" dirty="0">
              <a:latin typeface="Calibri" pitchFamily="34" charset="0"/>
            </a:endParaRPr>
          </a:p>
          <a:p>
            <a:pPr marL="342900" indent="-342900">
              <a:defRPr/>
            </a:pPr>
            <a:endParaRPr lang="en-GB" sz="1300" dirty="0">
              <a:latin typeface="Calibri" pitchFamily="34" charset="0"/>
            </a:endParaRPr>
          </a:p>
        </p:txBody>
      </p:sp>
      <p:sp>
        <p:nvSpPr>
          <p:cNvPr id="62472" name="Slide Number Placeholder 6"/>
          <p:cNvSpPr txBox="1">
            <a:spLocks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34327AD-9D62-44FE-ABDC-8FC404A4129F}" type="slidenum">
              <a:rPr lang="en-US">
                <a:latin typeface="Calibri" pitchFamily="34" charset="0"/>
              </a:rPr>
              <a:pPr algn="r"/>
              <a:t>14</a:t>
            </a:fld>
            <a:endParaRPr lang="en-US">
              <a:latin typeface="Calibri" pitchFamily="34" charset="0"/>
            </a:endParaRPr>
          </a:p>
        </p:txBody>
      </p:sp>
      <p:pic>
        <p:nvPicPr>
          <p:cNvPr id="62473" name="Picture 14" descr="smilogo_pms_web_forma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33375"/>
            <a:ext cx="18367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86208BF9-9565-44C3-A36F-E5BF5B21535E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3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33400" y="5334000"/>
            <a:ext cx="4543425" cy="679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Представительство </a:t>
            </a:r>
            <a:r>
              <a:rPr lang="en-US" sz="1200" b="1" dirty="0" err="1">
                <a:solidFill>
                  <a:schemeClr val="tx1"/>
                </a:solidFill>
              </a:rPr>
              <a:t>Chello</a:t>
            </a:r>
            <a:r>
              <a:rPr lang="en-US" sz="1200" b="1" dirty="0">
                <a:solidFill>
                  <a:schemeClr val="tx1"/>
                </a:solidFill>
              </a:rPr>
              <a:t> Zone </a:t>
            </a:r>
            <a:r>
              <a:rPr lang="ru-RU" sz="1200" b="1" dirty="0">
                <a:solidFill>
                  <a:schemeClr val="tx1"/>
                </a:solidFill>
              </a:rPr>
              <a:t>в России и странах СНГ: 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</a:rPr>
              <a:t>Тел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ru-RU" sz="1200" dirty="0">
                <a:solidFill>
                  <a:srgbClr val="000000"/>
                </a:solidFill>
              </a:rPr>
              <a:t>+7 (495) </a:t>
            </a:r>
            <a:r>
              <a:rPr lang="en-US" sz="1200" dirty="0" smtClean="0">
                <a:solidFill>
                  <a:srgbClr val="000000"/>
                </a:solidFill>
              </a:rPr>
              <a:t>665 4760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hlinkClick r:id="rId6"/>
              </a:rPr>
              <a:t>maria.ulanova@chellozone.com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795963" y="5876925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hlinkClick r:id="rId7"/>
              </a:rPr>
              <a:t>www.chellozone.com</a:t>
            </a:r>
            <a:r>
              <a:rPr lang="en-GB"/>
              <a:t> </a:t>
            </a:r>
            <a:endParaRPr lang="ru-RU"/>
          </a:p>
        </p:txBody>
      </p:sp>
      <p:pic>
        <p:nvPicPr>
          <p:cNvPr id="1026" name="Picture 2" descr="C:\Users\natalia.dolgova\Desktop\image00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267552"/>
            <a:ext cx="22479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003800" y="1628775"/>
            <a:ext cx="3817938" cy="43005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  <a:p>
            <a:pPr marL="355600" indent="-355600">
              <a:buFont typeface="Arial" charset="0"/>
              <a:buChar char="•"/>
              <a:defRPr/>
            </a:pPr>
            <a:endParaRPr lang="en-GB" sz="12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6082" name="Picture 3" descr="smilogo_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</a:t>
            </a:r>
            <a:r>
              <a:rPr lang="ru-RU" sz="1800">
                <a:solidFill>
                  <a:srgbClr val="000000"/>
                </a:solidFill>
              </a:rPr>
              <a:t>Введение</a:t>
            </a: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46084" name="TextBox 8"/>
          <p:cNvSpPr txBox="1">
            <a:spLocks noChangeArrowheads="1"/>
          </p:cNvSpPr>
          <p:nvPr/>
        </p:nvSpPr>
        <p:spPr bwMode="auto">
          <a:xfrm>
            <a:off x="323850" y="1268413"/>
            <a:ext cx="467995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endParaRPr lang="en-GB" sz="1200" dirty="0">
              <a:latin typeface="Calibri" pitchFamily="34" charset="0"/>
            </a:endParaRPr>
          </a:p>
          <a:p>
            <a:pPr marL="355600" indent="-355600">
              <a:buFont typeface="Arial" charset="0"/>
              <a:buChar char="•"/>
            </a:pPr>
            <a:r>
              <a:rPr lang="ru-RU" dirty="0"/>
              <a:t>Ведущий поставщик контента для взрослых в Европе и на Ближнем Востоке</a:t>
            </a:r>
            <a:endParaRPr lang="en-GB" dirty="0"/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ru-RU" dirty="0"/>
              <a:t>Более </a:t>
            </a:r>
            <a:r>
              <a:rPr lang="ru-RU" dirty="0" smtClean="0"/>
              <a:t>1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лет мы помогаем операторам получить максимальную прибыль от их бизнеса в сфере развлечений для взрослых</a:t>
            </a:r>
            <a:endParaRPr lang="en-GB" dirty="0"/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ru-RU" dirty="0"/>
              <a:t>В настоящее время мы управляем 7-ю телеканалами для взрослых и 2-мя </a:t>
            </a:r>
            <a:r>
              <a:rPr lang="en-GB" dirty="0"/>
              <a:t>NVOD</a:t>
            </a:r>
            <a:r>
              <a:rPr lang="en-US" dirty="0"/>
              <a:t>-</a:t>
            </a:r>
            <a:r>
              <a:rPr lang="ru-RU" dirty="0"/>
              <a:t>каналами (</a:t>
            </a:r>
            <a:r>
              <a:rPr lang="en-GB" dirty="0"/>
              <a:t>Near Video On Demand)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ru-RU" dirty="0"/>
              <a:t>Мы обслуживаем 85% основных европейских платформ</a:t>
            </a:r>
            <a:endParaRPr lang="en-GB" dirty="0"/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ru-RU" dirty="0" err="1"/>
              <a:t>Мультимиллионная</a:t>
            </a:r>
            <a:r>
              <a:rPr lang="ru-RU" dirty="0"/>
              <a:t> база подписчиков</a:t>
            </a:r>
            <a:endParaRPr lang="en-GB" dirty="0"/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ru-RU" dirty="0"/>
              <a:t>Надежный и гибкий поставщик контента – нам доверяют!</a:t>
            </a:r>
            <a:endParaRPr lang="en-GB" dirty="0"/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ru-RU" dirty="0"/>
              <a:t>Более подробную информацию Вы можете найти на нашем сайте</a:t>
            </a:r>
            <a:r>
              <a:rPr lang="en-GB" dirty="0"/>
              <a:t>:</a:t>
            </a:r>
            <a:r>
              <a:rPr lang="ru-RU" dirty="0"/>
              <a:t> </a:t>
            </a:r>
            <a:r>
              <a:rPr lang="en-GB" dirty="0">
                <a:solidFill>
                  <a:srgbClr val="0000FF"/>
                </a:solidFill>
                <a:hlinkClick r:id="rId4"/>
              </a:rPr>
              <a:t>www.sapphiremedia.com</a:t>
            </a:r>
            <a:endParaRPr lang="en-GB" dirty="0">
              <a:solidFill>
                <a:srgbClr val="0000FF"/>
              </a:solidFill>
            </a:endParaRPr>
          </a:p>
          <a:p>
            <a:pPr marL="355600" indent="-355600">
              <a:buFont typeface="Arial" charset="0"/>
              <a:buChar char="•"/>
            </a:pPr>
            <a:endParaRPr lang="en-GB" dirty="0">
              <a:solidFill>
                <a:srgbClr val="0000FF"/>
              </a:solidFill>
            </a:endParaRPr>
          </a:p>
          <a:p>
            <a:pPr marL="355600" indent="-355600">
              <a:buFont typeface="Arial" charset="0"/>
              <a:buChar char="•"/>
            </a:pPr>
            <a:endParaRPr lang="en-GB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292080" y="2276872"/>
          <a:ext cx="324036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3800" y="1484313"/>
            <a:ext cx="3816350" cy="37623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latin typeface="Calibri" pitchFamily="34" charset="0"/>
              </a:rPr>
              <a:t>Наша компания</a:t>
            </a:r>
            <a:endParaRPr lang="en-GB" sz="1800" b="1">
              <a:latin typeface="Calibri" pitchFamily="34" charset="0"/>
            </a:endParaRPr>
          </a:p>
        </p:txBody>
      </p:sp>
      <p:sp>
        <p:nvSpPr>
          <p:cNvPr id="46087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A9A2F323-5C3C-4385-A4B4-44F9463BD1FD}" type="slidenum">
              <a:rPr lang="en-GB" smtClean="0">
                <a:latin typeface="Calibri" pitchFamily="34" charset="0"/>
              </a:rPr>
              <a:pPr/>
              <a:t>2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46088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A54F5645-5D84-4A56-81CF-B364D22C9D58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4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Diagram 2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63" y="1798638"/>
            <a:ext cx="36877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42032CE-C8E9-4206-9612-7E913FEA87E2}" type="slidenum">
              <a:rPr lang="en-GB" smtClean="0">
                <a:latin typeface="Calibri" pitchFamily="34" charset="0"/>
              </a:rPr>
              <a:pPr/>
              <a:t>3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</a:t>
            </a:r>
            <a:r>
              <a:rPr lang="ru-RU" sz="1800">
                <a:solidFill>
                  <a:srgbClr val="000000"/>
                </a:solidFill>
              </a:rPr>
              <a:t>наш сайт</a:t>
            </a:r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48132" name="Picture 3" descr="smilogo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365625"/>
            <a:ext cx="3427412" cy="1243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4" name="TextBox 13"/>
          <p:cNvSpPr txBox="1">
            <a:spLocks noChangeArrowheads="1"/>
          </p:cNvSpPr>
          <p:nvPr/>
        </p:nvSpPr>
        <p:spPr bwMode="auto">
          <a:xfrm>
            <a:off x="4716463" y="1341438"/>
            <a:ext cx="3816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latin typeface="Calibri" pitchFamily="34" charset="0"/>
              </a:rPr>
              <a:t>Промо-ролики каналов доступны для просмотра на сайте</a:t>
            </a:r>
            <a:endParaRPr lang="en-GB" sz="1600" b="1" i="1">
              <a:latin typeface="Calibri" pitchFamily="34" charset="0"/>
            </a:endParaRPr>
          </a:p>
        </p:txBody>
      </p:sp>
      <p:sp>
        <p:nvSpPr>
          <p:cNvPr id="48135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9300C5E2-E32E-430D-ABBF-FEAF32A4C863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6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  <p:pic>
        <p:nvPicPr>
          <p:cNvPr id="48137" name="Picture 19" descr="smilogo_cmy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429000"/>
            <a:ext cx="9715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5" descr="hustlerHD3D_finala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1989138"/>
            <a:ext cx="939800" cy="266700"/>
          </a:xfrm>
          <a:prstGeom prst="rect">
            <a:avLst/>
          </a:prstGeom>
          <a:solidFill>
            <a:srgbClr val="F2F2F2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8139" name="Picture 8" descr="bh43_logo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3800" y="1989138"/>
            <a:ext cx="1047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4" descr="ht43_logos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1989138"/>
            <a:ext cx="10223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7" descr="HustlerTV_deutsch_final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825" y="2781300"/>
            <a:ext cx="863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aring!tv_logo_clr.tif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1863" y="2565400"/>
            <a:ext cx="1150937" cy="585788"/>
          </a:xfrm>
          <a:prstGeom prst="rect">
            <a:avLst/>
          </a:prstGeom>
          <a:solidFill>
            <a:schemeClr val="accent1">
              <a:lumMod val="90000"/>
              <a:alpha val="0"/>
            </a:schemeClr>
          </a:solidFill>
        </p:spPr>
      </p:pic>
      <p:pic>
        <p:nvPicPr>
          <p:cNvPr id="18" name="Picture 17"/>
          <p:cNvPicPr/>
          <p:nvPr/>
        </p:nvPicPr>
        <p:blipFill>
          <a:blip r:embed="rId13" cstate="print"/>
          <a:srcRect l="11171" t="35126" r="38990" b="25627"/>
          <a:stretch>
            <a:fillRect/>
          </a:stretch>
        </p:blipFill>
        <p:spPr bwMode="auto">
          <a:xfrm>
            <a:off x="179512" y="1196752"/>
            <a:ext cx="4419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14" cstate="print"/>
          <a:srcRect l="12889" t="30108" r="38776" b="31362"/>
          <a:stretch>
            <a:fillRect/>
          </a:stretch>
        </p:blipFill>
        <p:spPr bwMode="auto">
          <a:xfrm>
            <a:off x="179512" y="3645024"/>
            <a:ext cx="4286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:\Logos\Hustler VOD\hustler_VOD_chrom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2780928"/>
            <a:ext cx="833264" cy="192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852738"/>
            <a:ext cx="1790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852738"/>
            <a:ext cx="1873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468313" y="1484313"/>
            <a:ext cx="7920037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Компания </a:t>
            </a:r>
            <a:r>
              <a:rPr lang="en-GB" b="1"/>
              <a:t>Sapphire Media International </a:t>
            </a:r>
            <a:r>
              <a:rPr lang="ru-RU" b="1"/>
              <a:t>подтвердила свою позицию лидера на рынке дистрибуции контента для взрослых, завоевав сразу 4 награды на престижном европейском форуме эротического контента </a:t>
            </a:r>
            <a:r>
              <a:rPr lang="en-GB" b="1">
                <a:solidFill>
                  <a:srgbClr val="3333CC"/>
                </a:solidFill>
              </a:rPr>
              <a:t>Venus 2011</a:t>
            </a:r>
            <a:r>
              <a:rPr lang="ru-RU" b="1"/>
              <a:t> в Берлине, тем самым побив свой прошлогодний рекорд в 3 награды!</a:t>
            </a:r>
            <a:endParaRPr lang="en-GB" b="1"/>
          </a:p>
        </p:txBody>
      </p:sp>
      <p:sp>
        <p:nvSpPr>
          <p:cNvPr id="13" name="TextBox 12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</a:t>
            </a:r>
            <a:r>
              <a:rPr lang="ru-RU" sz="1800">
                <a:solidFill>
                  <a:srgbClr val="000000"/>
                </a:solidFill>
              </a:rPr>
              <a:t>Ключевые факты</a:t>
            </a:r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50181" name="Picture 13" descr="smilogo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22"/>
          <p:cNvSpPr>
            <a:spLocks noChangeArrowheads="1"/>
          </p:cNvSpPr>
          <p:nvPr/>
        </p:nvSpPr>
        <p:spPr bwMode="auto">
          <a:xfrm>
            <a:off x="468313" y="2708275"/>
            <a:ext cx="1871662" cy="2087563"/>
          </a:xfrm>
          <a:prstGeom prst="rect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/>
          </a:p>
        </p:txBody>
      </p:sp>
      <p:pic>
        <p:nvPicPr>
          <p:cNvPr id="5018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852738"/>
            <a:ext cx="17287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Rectangle 24"/>
          <p:cNvSpPr>
            <a:spLocks noChangeArrowheads="1"/>
          </p:cNvSpPr>
          <p:nvPr/>
        </p:nvSpPr>
        <p:spPr bwMode="auto">
          <a:xfrm>
            <a:off x="4500563" y="2708275"/>
            <a:ext cx="1871662" cy="2087563"/>
          </a:xfrm>
          <a:prstGeom prst="rect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/>
          </a:p>
        </p:txBody>
      </p:sp>
      <p:sp>
        <p:nvSpPr>
          <p:cNvPr id="50185" name="Rectangle 25"/>
          <p:cNvSpPr>
            <a:spLocks noChangeArrowheads="1"/>
          </p:cNvSpPr>
          <p:nvPr/>
        </p:nvSpPr>
        <p:spPr bwMode="auto">
          <a:xfrm>
            <a:off x="2484438" y="2708275"/>
            <a:ext cx="1871662" cy="2089150"/>
          </a:xfrm>
          <a:prstGeom prst="rect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/>
          </a:p>
        </p:txBody>
      </p:sp>
      <p:sp>
        <p:nvSpPr>
          <p:cNvPr id="50186" name="Rectangle 26"/>
          <p:cNvSpPr>
            <a:spLocks noChangeArrowheads="1"/>
          </p:cNvSpPr>
          <p:nvPr/>
        </p:nvSpPr>
        <p:spPr bwMode="auto">
          <a:xfrm>
            <a:off x="6516688" y="2708275"/>
            <a:ext cx="1871662" cy="2089150"/>
          </a:xfrm>
          <a:prstGeom prst="rect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/>
          </a:p>
        </p:txBody>
      </p:sp>
      <p:pic>
        <p:nvPicPr>
          <p:cNvPr id="5018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852738"/>
            <a:ext cx="1584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Box 13"/>
          <p:cNvSpPr txBox="1">
            <a:spLocks noChangeArrowheads="1"/>
          </p:cNvSpPr>
          <p:nvPr/>
        </p:nvSpPr>
        <p:spPr bwMode="auto">
          <a:xfrm>
            <a:off x="468313" y="5070475"/>
            <a:ext cx="1871662" cy="460375"/>
          </a:xfrm>
          <a:prstGeom prst="rect">
            <a:avLst/>
          </a:prstGeom>
          <a:noFill/>
          <a:ln w="9525">
            <a:solidFill>
              <a:schemeClr val="accent3">
                <a:lumMod val="9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sz="1200" b="1" dirty="0">
              <a:latin typeface="Calibri" pitchFamily="34" charset="0"/>
            </a:endParaRPr>
          </a:p>
          <a:p>
            <a:pPr algn="ctr">
              <a:defRPr/>
            </a:pPr>
            <a:r>
              <a:rPr lang="en-GB" sz="1200" b="1" dirty="0">
                <a:latin typeface="Calibri" pitchFamily="34" charset="0"/>
              </a:rPr>
              <a:t>2009 – 2010 - 2011</a:t>
            </a:r>
          </a:p>
        </p:txBody>
      </p:sp>
      <p:sp>
        <p:nvSpPr>
          <p:cNvPr id="5135" name="TextBox 17"/>
          <p:cNvSpPr txBox="1">
            <a:spLocks noChangeArrowheads="1"/>
          </p:cNvSpPr>
          <p:nvPr/>
        </p:nvSpPr>
        <p:spPr bwMode="auto">
          <a:xfrm>
            <a:off x="2484438" y="5084763"/>
            <a:ext cx="1871662" cy="461962"/>
          </a:xfrm>
          <a:prstGeom prst="rect">
            <a:avLst/>
          </a:prstGeom>
          <a:noFill/>
          <a:ln w="9525">
            <a:solidFill>
              <a:schemeClr val="accent3">
                <a:lumMod val="9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1200" b="1" dirty="0">
              <a:latin typeface="Calibri" pitchFamily="34" charset="0"/>
            </a:endParaRPr>
          </a:p>
          <a:p>
            <a:pPr algn="ctr">
              <a:defRPr/>
            </a:pPr>
            <a:r>
              <a:rPr lang="en-GB" sz="1200" b="1" dirty="0">
                <a:latin typeface="Calibri" pitchFamily="34" charset="0"/>
              </a:rPr>
              <a:t>2009 – 2010 - 2011</a:t>
            </a:r>
          </a:p>
        </p:txBody>
      </p:sp>
      <p:sp>
        <p:nvSpPr>
          <p:cNvPr id="5136" name="TextBox 18"/>
          <p:cNvSpPr txBox="1">
            <a:spLocks noChangeArrowheads="1"/>
          </p:cNvSpPr>
          <p:nvPr/>
        </p:nvSpPr>
        <p:spPr bwMode="auto">
          <a:xfrm>
            <a:off x="4500563" y="5084763"/>
            <a:ext cx="1871662" cy="461962"/>
          </a:xfrm>
          <a:prstGeom prst="rect">
            <a:avLst/>
          </a:prstGeom>
          <a:noFill/>
          <a:ln w="9525">
            <a:solidFill>
              <a:schemeClr val="accent3">
                <a:lumMod val="9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1200" b="1">
              <a:latin typeface="Calibri" pitchFamily="34" charset="0"/>
            </a:endParaRPr>
          </a:p>
          <a:p>
            <a:pPr algn="ctr">
              <a:defRPr/>
            </a:pPr>
            <a:r>
              <a:rPr lang="en-GB" sz="1200" b="1">
                <a:latin typeface="Calibri" pitchFamily="34" charset="0"/>
              </a:rPr>
              <a:t>2010 - 2011</a:t>
            </a:r>
          </a:p>
        </p:txBody>
      </p:sp>
      <p:sp>
        <p:nvSpPr>
          <p:cNvPr id="5137" name="TextBox 19"/>
          <p:cNvSpPr txBox="1">
            <a:spLocks noChangeArrowheads="1"/>
          </p:cNvSpPr>
          <p:nvPr/>
        </p:nvSpPr>
        <p:spPr bwMode="auto">
          <a:xfrm>
            <a:off x="6516688" y="5084763"/>
            <a:ext cx="1871662" cy="461962"/>
          </a:xfrm>
          <a:prstGeom prst="rect">
            <a:avLst/>
          </a:prstGeom>
          <a:noFill/>
          <a:ln w="9525">
            <a:solidFill>
              <a:schemeClr val="accent3">
                <a:lumMod val="9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1200" b="1">
              <a:latin typeface="Calibri" pitchFamily="34" charset="0"/>
            </a:endParaRPr>
          </a:p>
          <a:p>
            <a:pPr algn="ctr">
              <a:defRPr/>
            </a:pPr>
            <a:r>
              <a:rPr lang="en-GB" sz="1200" b="1">
                <a:latin typeface="Calibri" pitchFamily="34" charset="0"/>
              </a:rPr>
              <a:t>2011</a:t>
            </a:r>
          </a:p>
        </p:txBody>
      </p:sp>
      <p:sp>
        <p:nvSpPr>
          <p:cNvPr id="50192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EEBE9AB9-7726-48D7-8F95-D338A3997D67}" type="slidenum">
              <a:rPr lang="en-US" smtClean="0">
                <a:latin typeface="Calibri" pitchFamily="34" charset="0"/>
              </a:rPr>
              <a:pPr/>
              <a:t>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0193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770562F1-3B96-4438-8059-BB2663567111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7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</a:t>
            </a:r>
            <a:r>
              <a:rPr lang="ru-RU" sz="1800">
                <a:solidFill>
                  <a:srgbClr val="000000"/>
                </a:solidFill>
              </a:rPr>
              <a:t>телеканалы</a:t>
            </a:r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51202" name="Picture 18" descr="smi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Diagram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1895475"/>
            <a:ext cx="8382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8" descr="bh43_logo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05263"/>
            <a:ext cx="1047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4" descr="ht43_logo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005263"/>
            <a:ext cx="10223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aring!tv_logo_clr.t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338" y="3860800"/>
            <a:ext cx="1150937" cy="585788"/>
          </a:xfrm>
          <a:prstGeom prst="rect">
            <a:avLst/>
          </a:prstGeom>
          <a:solidFill>
            <a:schemeClr val="accent1">
              <a:lumMod val="90000"/>
              <a:alpha val="0"/>
            </a:schemeClr>
          </a:solidFill>
        </p:spPr>
      </p:pic>
      <p:pic>
        <p:nvPicPr>
          <p:cNvPr id="20" name="Picture 19" descr="hustlerHD3D_final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4150" y="4005263"/>
            <a:ext cx="1009650" cy="2873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</p:pic>
      <p:pic>
        <p:nvPicPr>
          <p:cNvPr id="51208" name="Picture 8" descr="bh43_logo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933825"/>
            <a:ext cx="1047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2" descr="ambabe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3933825"/>
            <a:ext cx="8651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7" descr="HustlerTV_deutsch_fina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4005263"/>
            <a:ext cx="863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B5D3323C-B858-458A-BB96-B01D2224B70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12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09841004-DD7D-46A0-9F5E-F5C0EAF34E8C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10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Blue Hustler </a:t>
            </a:r>
          </a:p>
        </p:txBody>
      </p:sp>
      <p:pic>
        <p:nvPicPr>
          <p:cNvPr id="52226" name="Picture 13" descr="smi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684213" y="5516563"/>
            <a:ext cx="2735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u="sng"/>
              <a:t>Сетка вещания </a:t>
            </a:r>
            <a:r>
              <a:rPr lang="en-GB" i="1" u="sng"/>
              <a:t>Blue Hustler :</a:t>
            </a:r>
            <a:endParaRPr lang="en-GB"/>
          </a:p>
          <a:p>
            <a:pPr algn="ctr"/>
            <a:endParaRPr lang="en-GB" i="1" u="sng"/>
          </a:p>
        </p:txBody>
      </p:sp>
      <p:graphicFrame>
        <p:nvGraphicFramePr>
          <p:cNvPr id="8" name="Diagram 7"/>
          <p:cNvGraphicFramePr/>
          <p:nvPr/>
        </p:nvGraphicFramePr>
        <p:xfrm>
          <a:off x="3974604" y="3971330"/>
          <a:ext cx="468052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22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9284EF3C-820B-488D-B571-D6231CE32B45}" type="slidenum">
              <a:rPr lang="en-US" smtClean="0">
                <a:latin typeface="Calibri" pitchFamily="34" charset="0"/>
              </a:rPr>
              <a:pPr/>
              <a:t>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468313" y="2060575"/>
            <a:ext cx="8496300" cy="25193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pic>
        <p:nvPicPr>
          <p:cNvPr id="52231" name="Picture 16" descr="bluehustler_final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1341438"/>
            <a:ext cx="18716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 dirty="0">
                <a:latin typeface="Calibri" pitchFamily="34" charset="0"/>
              </a:rPr>
              <a:t>Sapphire Media International – </a:t>
            </a:r>
            <a:fld id="{C2F8193D-FB93-43E6-BBD2-9F8751A5D95C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 dirty="0">
                <a:latin typeface="Calibri" pitchFamily="34" charset="0"/>
              </a:rPr>
              <a:t> – </a:t>
            </a:r>
            <a:r>
              <a:rPr lang="en-GB" sz="1000" b="1" i="1" u="sng" dirty="0">
                <a:latin typeface="Calibri" pitchFamily="34" charset="0"/>
                <a:hlinkClick r:id="rId9"/>
              </a:rPr>
              <a:t>www.sapphiremedia.com</a:t>
            </a:r>
            <a:r>
              <a:rPr lang="ru-RU" sz="1000" b="1" i="1" u="sng" dirty="0">
                <a:latin typeface="Calibri" pitchFamily="34" charset="0"/>
              </a:rPr>
              <a:t> </a:t>
            </a:r>
            <a:endParaRPr lang="en-GB" sz="1000" b="1" i="1" u="sng" dirty="0">
              <a:latin typeface="Calibri" pitchFamily="34" charset="0"/>
            </a:endParaRPr>
          </a:p>
        </p:txBody>
      </p:sp>
      <p:sp>
        <p:nvSpPr>
          <p:cNvPr id="52233" name="Text Box 13"/>
          <p:cNvSpPr txBox="1">
            <a:spLocks noChangeArrowheads="1"/>
          </p:cNvSpPr>
          <p:nvPr/>
        </p:nvSpPr>
        <p:spPr bwMode="auto">
          <a:xfrm>
            <a:off x="1042988" y="908050"/>
            <a:ext cx="698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НАИБОЛЕЕ СИЛЬНЫЙ БРЕНД в индустрии для взрослых: </a:t>
            </a:r>
            <a:r>
              <a:rPr lang="en-GB" sz="1200"/>
              <a:t>HUSTLER </a:t>
            </a:r>
            <a:r>
              <a:rPr lang="ru-RU" sz="1200">
                <a:solidFill>
                  <a:srgbClr val="3333CC"/>
                </a:solidFill>
              </a:rPr>
              <a:t>Ларри Флинта</a:t>
            </a:r>
          </a:p>
        </p:txBody>
      </p:sp>
      <p:sp>
        <p:nvSpPr>
          <p:cNvPr id="52234" name="TextBox 8"/>
          <p:cNvSpPr txBox="1">
            <a:spLocks noChangeArrowheads="1"/>
          </p:cNvSpPr>
          <p:nvPr/>
        </p:nvSpPr>
        <p:spPr bwMode="auto">
          <a:xfrm>
            <a:off x="539750" y="2133600"/>
            <a:ext cx="44640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ru-RU" sz="1200" dirty="0"/>
              <a:t>Качественный развлекательный  телеканал мягкой эротики для взрослых. Создан специально для европейского рынка</a:t>
            </a:r>
          </a:p>
          <a:p>
            <a:pPr marL="355600" indent="-355600">
              <a:buFontTx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Подходит для распространения в Базовом пакете</a:t>
            </a:r>
            <a:endParaRPr lang="en-GB" sz="1200" dirty="0"/>
          </a:p>
          <a:p>
            <a:pPr marL="355600" indent="-355600">
              <a:buFont typeface="Arial" charset="0"/>
              <a:buChar char="•"/>
            </a:pPr>
            <a:endParaRPr lang="en-GB" sz="1200" dirty="0">
              <a:solidFill>
                <a:srgbClr val="3333CC"/>
              </a:solidFill>
            </a:endParaRPr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Канал транслируется с 21:00, 23:00 и 00:00 до 05:00 (время </a:t>
            </a:r>
            <a:r>
              <a:rPr lang="en-US" sz="1200" dirty="0"/>
              <a:t>CET)</a:t>
            </a:r>
            <a:r>
              <a:rPr lang="en-GB" sz="1200" dirty="0"/>
              <a:t> </a:t>
            </a:r>
            <a:r>
              <a:rPr lang="ru-RU" sz="1200" dirty="0"/>
              <a:t>со спутника </a:t>
            </a:r>
            <a:r>
              <a:rPr lang="en-US" sz="1200" dirty="0"/>
              <a:t>Astra 4A</a:t>
            </a:r>
            <a:endParaRPr lang="ru-RU" sz="1200" dirty="0"/>
          </a:p>
          <a:p>
            <a:pPr marL="355600" indent="-355600">
              <a:buFont typeface="Arial" charset="0"/>
              <a:buChar char="•"/>
            </a:pPr>
            <a:endParaRPr lang="en-GB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Каждую пятницу и субботу - ПРЕМЬЕРА</a:t>
            </a:r>
            <a:r>
              <a:rPr lang="en-GB" sz="1200" dirty="0"/>
              <a:t> </a:t>
            </a:r>
          </a:p>
        </p:txBody>
      </p:sp>
      <p:sp>
        <p:nvSpPr>
          <p:cNvPr id="52235" name="TextBox 8"/>
          <p:cNvSpPr txBox="1">
            <a:spLocks noChangeArrowheads="1"/>
          </p:cNvSpPr>
          <p:nvPr/>
        </p:nvSpPr>
        <p:spPr bwMode="auto">
          <a:xfrm>
            <a:off x="4859338" y="2133600"/>
            <a:ext cx="42846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ru-RU" sz="1200" dirty="0"/>
              <a:t>Провокационные эротические программы как для мужчин, так и для женщин</a:t>
            </a:r>
          </a:p>
          <a:p>
            <a:pPr marL="355600" indent="-355600">
              <a:buFontTx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Идеальная подборка программ </a:t>
            </a:r>
            <a:r>
              <a:rPr lang="en-GB" sz="1200" dirty="0"/>
              <a:t>Hustler TV </a:t>
            </a:r>
            <a:r>
              <a:rPr lang="ru-RU" sz="1200" dirty="0"/>
              <a:t>для зрителей, предпочитающих мягкую эротику</a:t>
            </a:r>
            <a:endParaRPr lang="en-GB" sz="1200" dirty="0"/>
          </a:p>
          <a:p>
            <a:pPr marL="355600" indent="-355600">
              <a:buFont typeface="Arial" charset="0"/>
              <a:buChar char="•"/>
            </a:pPr>
            <a:endParaRPr lang="en-GB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Вещательная лицензия Нидерландов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Вещательная лицензия № 16 900 от 15.09.2010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>
              <a:solidFill>
                <a:srgbClr val="3333CC"/>
              </a:solidFill>
            </a:endParaRPr>
          </a:p>
        </p:txBody>
      </p:sp>
      <p:sp>
        <p:nvSpPr>
          <p:cNvPr id="52236" name="Rectangle 19"/>
          <p:cNvSpPr>
            <a:spLocks noChangeArrowheads="1"/>
          </p:cNvSpPr>
          <p:nvPr/>
        </p:nvSpPr>
        <p:spPr bwMode="auto">
          <a:xfrm>
            <a:off x="1258888" y="4149725"/>
            <a:ext cx="7129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Более подробную информацию Вы можете найти на сайте</a:t>
            </a:r>
            <a:r>
              <a:rPr lang="en-GB"/>
              <a:t>:</a:t>
            </a:r>
            <a:r>
              <a:rPr lang="ru-RU"/>
              <a:t> </a:t>
            </a:r>
            <a:r>
              <a:rPr lang="en-GB">
                <a:solidFill>
                  <a:srgbClr val="3333CC"/>
                </a:solidFill>
                <a:hlinkClick r:id="rId10"/>
              </a:rPr>
              <a:t>www.bluehustler.com</a:t>
            </a:r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Hustler TV</a:t>
            </a:r>
          </a:p>
        </p:txBody>
      </p:sp>
      <p:pic>
        <p:nvPicPr>
          <p:cNvPr id="53250" name="Picture 13" descr="smi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11"/>
          <p:cNvSpPr txBox="1">
            <a:spLocks noChangeArrowheads="1"/>
          </p:cNvSpPr>
          <p:nvPr/>
        </p:nvSpPr>
        <p:spPr bwMode="auto">
          <a:xfrm>
            <a:off x="5003800" y="2492375"/>
            <a:ext cx="3671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 u="sng">
                <a:latin typeface="Calibri" pitchFamily="34" charset="0"/>
              </a:rPr>
              <a:t>Подборка самых популярных жанров</a:t>
            </a:r>
            <a:r>
              <a:rPr lang="en-GB" sz="1200" i="1" u="sng">
                <a:latin typeface="Calibri" pitchFamily="34" charset="0"/>
              </a:rPr>
              <a:t>:</a:t>
            </a:r>
            <a:endParaRPr lang="en-GB" sz="1200"/>
          </a:p>
        </p:txBody>
      </p:sp>
      <p:sp>
        <p:nvSpPr>
          <p:cNvPr id="53252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AEB1D990-8D29-4A2E-B492-8F94B749B058}" type="slidenum">
              <a:rPr lang="en-US" smtClean="0">
                <a:latin typeface="Calibri" pitchFamily="34" charset="0"/>
              </a:rPr>
              <a:pPr/>
              <a:t>7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53253" name="Picture 18" descr="Hustler_TV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2089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15"/>
          <p:cNvSpPr txBox="1">
            <a:spLocks noChangeArrowheads="1"/>
          </p:cNvSpPr>
          <p:nvPr/>
        </p:nvSpPr>
        <p:spPr bwMode="auto">
          <a:xfrm>
            <a:off x="4716463" y="2997200"/>
            <a:ext cx="3889375" cy="193899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u="sng" dirty="0">
                <a:latin typeface="Calibri" pitchFamily="34" charset="0"/>
              </a:rPr>
              <a:t> </a:t>
            </a:r>
            <a:r>
              <a:rPr lang="ru-RU" sz="1200" b="1" u="sng" dirty="0"/>
              <a:t>Популярные Пародии </a:t>
            </a:r>
            <a:r>
              <a:rPr lang="en-GB" sz="1200" b="1" u="sng" dirty="0"/>
              <a:t>Hustler</a:t>
            </a:r>
            <a:r>
              <a:rPr lang="en-GB" sz="1200" dirty="0"/>
              <a:t>:</a:t>
            </a:r>
          </a:p>
          <a:p>
            <a:pPr algn="ctr"/>
            <a:r>
              <a:rPr lang="en-GB" sz="1200" dirty="0"/>
              <a:t>  </a:t>
            </a:r>
          </a:p>
          <a:p>
            <a:pPr algn="ctr"/>
            <a:r>
              <a:rPr lang="ru-RU" sz="1200" dirty="0"/>
              <a:t>в </a:t>
            </a:r>
            <a:r>
              <a:rPr lang="ru-RU" sz="1200" dirty="0" err="1"/>
              <a:t>т.ч</a:t>
            </a:r>
            <a:r>
              <a:rPr lang="ru-RU" sz="1200" dirty="0"/>
              <a:t>.: </a:t>
            </a:r>
            <a:r>
              <a:rPr lang="en-GB" sz="1200" dirty="0"/>
              <a:t>“</a:t>
            </a:r>
            <a:r>
              <a:rPr lang="ru-RU" sz="1200" dirty="0"/>
              <a:t>Это не </a:t>
            </a:r>
            <a:r>
              <a:rPr lang="ru-RU" sz="1200" dirty="0" err="1"/>
              <a:t>Аватар</a:t>
            </a:r>
            <a:r>
              <a:rPr lang="en-GB" sz="1200" dirty="0"/>
              <a:t> </a:t>
            </a:r>
            <a:r>
              <a:rPr lang="en-GB" sz="1200" dirty="0" smtClean="0"/>
              <a:t>2 XXX</a:t>
            </a:r>
            <a:r>
              <a:rPr lang="en-GB" sz="1200" dirty="0"/>
              <a:t>”</a:t>
            </a:r>
          </a:p>
          <a:p>
            <a:pPr algn="ctr"/>
            <a:r>
              <a:rPr lang="en-GB" sz="1200" dirty="0"/>
              <a:t>“</a:t>
            </a:r>
            <a:r>
              <a:rPr lang="ru-RU" sz="1200" dirty="0"/>
              <a:t>Это не </a:t>
            </a:r>
            <a:r>
              <a:rPr lang="ru-RU" sz="1200" dirty="0" err="1" smtClean="0"/>
              <a:t>Смурфики</a:t>
            </a:r>
            <a:r>
              <a:rPr lang="en-GB" sz="1200" dirty="0" smtClean="0"/>
              <a:t>” </a:t>
            </a:r>
            <a:endParaRPr lang="en-GB" sz="1200" dirty="0"/>
          </a:p>
          <a:p>
            <a:pPr algn="ctr"/>
            <a:r>
              <a:rPr lang="en-GB" sz="1200" dirty="0"/>
              <a:t>“</a:t>
            </a:r>
            <a:r>
              <a:rPr lang="ru-RU" sz="1200" dirty="0"/>
              <a:t>Это не </a:t>
            </a:r>
            <a:r>
              <a:rPr lang="ru-RU" sz="1200" dirty="0" smtClean="0"/>
              <a:t>Неудержимые</a:t>
            </a:r>
            <a:r>
              <a:rPr lang="en-GB" sz="1200" dirty="0" smtClean="0"/>
              <a:t>”  </a:t>
            </a:r>
            <a:r>
              <a:rPr lang="ru-RU" sz="1200" dirty="0"/>
              <a:t>и другие</a:t>
            </a:r>
            <a:r>
              <a:rPr lang="en-GB" sz="1200" dirty="0"/>
              <a:t>...</a:t>
            </a:r>
          </a:p>
          <a:p>
            <a:pPr algn="ctr">
              <a:buFont typeface="Arial" charset="0"/>
              <a:buChar char="•"/>
            </a:pPr>
            <a:endParaRPr lang="en-GB" sz="1200" dirty="0"/>
          </a:p>
          <a:p>
            <a:pPr algn="ctr"/>
            <a:r>
              <a:rPr lang="en-US" sz="1200" b="1" u="sng" dirty="0"/>
              <a:t>Hustler</a:t>
            </a:r>
            <a:r>
              <a:rPr lang="ru-RU" sz="1200" b="1" u="sng" dirty="0"/>
              <a:t>. Голливудские истории-небылицы</a:t>
            </a:r>
            <a:r>
              <a:rPr lang="en-GB" sz="1200" b="1" u="sng" dirty="0"/>
              <a:t>  </a:t>
            </a:r>
          </a:p>
          <a:p>
            <a:pPr algn="ctr"/>
            <a:endParaRPr lang="en-GB" sz="1200" b="1" u="sng" dirty="0">
              <a:solidFill>
                <a:srgbClr val="0066FF"/>
              </a:solidFill>
            </a:endParaRPr>
          </a:p>
          <a:p>
            <a:pPr algn="ctr"/>
            <a:r>
              <a:rPr lang="ru-RU" sz="1200" dirty="0"/>
              <a:t>Герои, похожие на знаменитых актрис, в </a:t>
            </a:r>
            <a:r>
              <a:rPr lang="ru-RU" sz="1200" dirty="0" err="1"/>
              <a:t>т.ч</a:t>
            </a:r>
            <a:r>
              <a:rPr lang="ru-RU" sz="1200" dirty="0"/>
              <a:t>.</a:t>
            </a:r>
            <a:r>
              <a:rPr lang="en-GB" sz="1200" dirty="0"/>
              <a:t>: </a:t>
            </a:r>
          </a:p>
          <a:p>
            <a:pPr algn="ctr"/>
            <a:r>
              <a:rPr lang="ru-RU" sz="1200" dirty="0" err="1" smtClean="0"/>
              <a:t>Опра</a:t>
            </a:r>
            <a:r>
              <a:rPr lang="ru-RU" sz="1200" dirty="0" smtClean="0"/>
              <a:t> и </a:t>
            </a:r>
            <a:r>
              <a:rPr lang="ru-RU" sz="1200" dirty="0"/>
              <a:t>другие</a:t>
            </a:r>
            <a:r>
              <a:rPr lang="en-GB" sz="1200" dirty="0"/>
              <a:t>...</a:t>
            </a:r>
          </a:p>
        </p:txBody>
      </p:sp>
      <p:sp>
        <p:nvSpPr>
          <p:cNvPr id="53255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 dirty="0">
                <a:latin typeface="Calibri" pitchFamily="34" charset="0"/>
              </a:rPr>
              <a:t>Sapphire Media International – </a:t>
            </a:r>
            <a:fld id="{F26D8BB2-84F8-4228-A608-76B437766738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 dirty="0">
                <a:latin typeface="Calibri" pitchFamily="34" charset="0"/>
              </a:rPr>
              <a:t> – </a:t>
            </a:r>
            <a:r>
              <a:rPr lang="en-GB" sz="1000" b="1" i="1" u="sng" dirty="0">
                <a:latin typeface="Calibri" pitchFamily="34" charset="0"/>
                <a:hlinkClick r:id="rId4"/>
              </a:rPr>
              <a:t>www.sapphiremedia.com</a:t>
            </a:r>
            <a:r>
              <a:rPr lang="ru-RU" sz="1000" b="1" i="1" u="sng" dirty="0">
                <a:latin typeface="Calibri" pitchFamily="34" charset="0"/>
              </a:rPr>
              <a:t> </a:t>
            </a:r>
            <a:endParaRPr lang="en-GB" sz="1000" b="1" i="1" u="sng" dirty="0">
              <a:latin typeface="Calibri" pitchFamily="34" charset="0"/>
            </a:endParaRPr>
          </a:p>
        </p:txBody>
      </p:sp>
      <p:sp>
        <p:nvSpPr>
          <p:cNvPr id="53256" name="TextBox 12"/>
          <p:cNvSpPr txBox="1">
            <a:spLocks noChangeArrowheads="1"/>
          </p:cNvSpPr>
          <p:nvPr/>
        </p:nvSpPr>
        <p:spPr bwMode="auto">
          <a:xfrm>
            <a:off x="2843213" y="1412875"/>
            <a:ext cx="4824412" cy="6492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200"/>
              <a:t>Ежемесячный топ-25 проката </a:t>
            </a:r>
            <a:r>
              <a:rPr lang="en-US" sz="1200"/>
              <a:t>DVD</a:t>
            </a:r>
            <a:r>
              <a:rPr lang="ru-RU" sz="1200"/>
              <a:t> для взрослых и рейтинг продаж включает большее количество фильмов Hustler, чем фильмов любого другого производителя видео для взрослых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53257" name="Text Box 13"/>
          <p:cNvSpPr txBox="1">
            <a:spLocks noChangeArrowheads="1"/>
          </p:cNvSpPr>
          <p:nvPr/>
        </p:nvSpPr>
        <p:spPr bwMode="auto">
          <a:xfrm>
            <a:off x="1042988" y="908050"/>
            <a:ext cx="698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НАИБОЛЕЕ СИЛЬНЫЙ БРЕНД в индустрии для взрослых: </a:t>
            </a:r>
            <a:r>
              <a:rPr lang="en-GB" sz="1200"/>
              <a:t>HUSTLER </a:t>
            </a:r>
            <a:r>
              <a:rPr lang="ru-RU" sz="1200">
                <a:solidFill>
                  <a:srgbClr val="3333CC"/>
                </a:solidFill>
              </a:rPr>
              <a:t>Ларри Флинта</a:t>
            </a:r>
          </a:p>
        </p:txBody>
      </p:sp>
      <p:sp>
        <p:nvSpPr>
          <p:cNvPr id="53258" name="TextBox 8"/>
          <p:cNvSpPr txBox="1">
            <a:spLocks noChangeArrowheads="1"/>
          </p:cNvSpPr>
          <p:nvPr/>
        </p:nvSpPr>
        <p:spPr bwMode="auto">
          <a:xfrm>
            <a:off x="323850" y="2349500"/>
            <a:ext cx="42846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ru-RU" sz="1200" dirty="0"/>
              <a:t>Качественный развлекательный эротический канал для взрослых доступен в более чем 52 странах</a:t>
            </a:r>
            <a:endParaRPr lang="en-GB" sz="1200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6-часовая или 24-часовая версия канала доступны со спутника </a:t>
            </a:r>
            <a:r>
              <a:rPr lang="en-US" sz="1200" dirty="0"/>
              <a:t>Astra 4A</a:t>
            </a:r>
            <a:endParaRPr lang="en-GB" sz="1200" b="1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Лучшие фильмы от ведущих мировых производителей видео для взрослых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20 новых фильмов в месяц (смотрите в эфире по средам, четвергам, пятницам, субботам и воскресеньям – Премьерный блок</a:t>
            </a:r>
            <a:r>
              <a:rPr lang="en-GB" sz="1200" dirty="0"/>
              <a:t>)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 smtClean="0"/>
              <a:t>Вещательная </a:t>
            </a:r>
            <a:r>
              <a:rPr lang="ru-RU" sz="1200" dirty="0"/>
              <a:t>лицензия Нидерландов</a:t>
            </a:r>
            <a:endParaRPr lang="en-GB" sz="1200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СМИ Эл № ФС77-49220 от 04.04.2012 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>
              <a:solidFill>
                <a:srgbClr val="3333CC"/>
              </a:solidFill>
            </a:endParaRPr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Более подробную информацию Вы можете найти на сайте</a:t>
            </a:r>
            <a:r>
              <a:rPr lang="en-GB" sz="1200" dirty="0"/>
              <a:t>: </a:t>
            </a:r>
            <a:r>
              <a:rPr lang="en-GB" sz="1200" dirty="0">
                <a:hlinkClick r:id="rId5"/>
              </a:rPr>
              <a:t>www.hustlertveurope.com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1" descr="hustlerHD3D_final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2736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Hustler HD/3D</a:t>
            </a:r>
          </a:p>
        </p:txBody>
      </p:sp>
      <p:pic>
        <p:nvPicPr>
          <p:cNvPr id="54275" name="Picture 13" descr="smilogo_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064C07E4-39AB-4910-B407-69134A4FAC9F}" type="slidenum">
              <a:rPr lang="en-US" smtClean="0">
                <a:latin typeface="Calibri" pitchFamily="34" charset="0"/>
              </a:rPr>
              <a:pPr/>
              <a:t>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395288" y="2565400"/>
            <a:ext cx="8461375" cy="36004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54278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F30FA9CE-5591-4180-9F8A-F35EF4A92C7F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4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  <p:sp>
        <p:nvSpPr>
          <p:cNvPr id="54279" name="Text Box 13"/>
          <p:cNvSpPr txBox="1">
            <a:spLocks noChangeArrowheads="1"/>
          </p:cNvSpPr>
          <p:nvPr/>
        </p:nvSpPr>
        <p:spPr bwMode="auto">
          <a:xfrm>
            <a:off x="1042988" y="908050"/>
            <a:ext cx="698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НАИБОЛЕЕ СИЛЬНЫЙ БРЕНД в индустрии для взрослых: </a:t>
            </a:r>
            <a:r>
              <a:rPr lang="en-GB" sz="1200"/>
              <a:t>HUSTLER </a:t>
            </a:r>
            <a:r>
              <a:rPr lang="ru-RU" sz="1200">
                <a:solidFill>
                  <a:srgbClr val="3333CC"/>
                </a:solidFill>
              </a:rPr>
              <a:t>Ларри Флинта</a:t>
            </a:r>
          </a:p>
        </p:txBody>
      </p:sp>
      <p:sp>
        <p:nvSpPr>
          <p:cNvPr id="54280" name="TextBox 8"/>
          <p:cNvSpPr txBox="1">
            <a:spLocks noChangeArrowheads="1"/>
          </p:cNvSpPr>
          <p:nvPr/>
        </p:nvSpPr>
        <p:spPr bwMode="auto">
          <a:xfrm>
            <a:off x="468313" y="2636838"/>
            <a:ext cx="42481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ru-RU" sz="1200" dirty="0"/>
              <a:t>Канал для взрослых в формате </a:t>
            </a:r>
            <a:r>
              <a:rPr lang="en-GB" sz="1200" dirty="0"/>
              <a:t>HD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6-часовая или 24-часовая версия канала доступны со спутника </a:t>
            </a:r>
            <a:r>
              <a:rPr lang="en-GB" sz="1200" dirty="0" err="1"/>
              <a:t>Hotbird</a:t>
            </a:r>
            <a:endParaRPr lang="en-GB" sz="1200" b="1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en-GB" sz="1200" dirty="0"/>
              <a:t>4</a:t>
            </a:r>
            <a:r>
              <a:rPr lang="ru-RU" sz="1200" dirty="0"/>
              <a:t> х 6-ти часовые блоки, Первый блок с 23:00 до 05:00 (время </a:t>
            </a:r>
            <a:r>
              <a:rPr lang="en-GB" sz="1200" dirty="0"/>
              <a:t>CET)</a:t>
            </a:r>
            <a:endParaRPr lang="ru-RU" sz="1200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Истинный </a:t>
            </a:r>
            <a:r>
              <a:rPr lang="en-GB" sz="1200" dirty="0"/>
              <a:t>HD</a:t>
            </a:r>
            <a:r>
              <a:rPr lang="en-US" sz="1200" dirty="0"/>
              <a:t>-</a:t>
            </a:r>
            <a:r>
              <a:rPr lang="ru-RU" sz="1200" dirty="0"/>
              <a:t>формат (1920 х 1080)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Лучшие фильмы от ведущих мировых производителей видео для взрослых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Широкий выбор </a:t>
            </a:r>
            <a:r>
              <a:rPr lang="en-GB" sz="1200" dirty="0"/>
              <a:t>3D-</a:t>
            </a:r>
            <a:r>
              <a:rPr lang="ru-RU" sz="1200" dirty="0"/>
              <a:t>фильмов уже доступен в рамках услуги Видео по запросу</a:t>
            </a:r>
          </a:p>
        </p:txBody>
      </p:sp>
      <p:sp>
        <p:nvSpPr>
          <p:cNvPr id="54281" name="TextBox 8"/>
          <p:cNvSpPr txBox="1">
            <a:spLocks noChangeArrowheads="1"/>
          </p:cNvSpPr>
          <p:nvPr/>
        </p:nvSpPr>
        <p:spPr bwMode="auto">
          <a:xfrm>
            <a:off x="4787900" y="2636838"/>
            <a:ext cx="41052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ru-RU" sz="1200" dirty="0"/>
              <a:t>Тематические ночи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Премьеры самых свежих релизов</a:t>
            </a:r>
            <a:endParaRPr lang="en-GB" sz="1200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Оригинальные названия фильмов способствуют увеличению зрительского интереса и количества подписчиков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Премьерный блок включает 20 новых </a:t>
            </a:r>
            <a:r>
              <a:rPr lang="en-GB" sz="1200" dirty="0"/>
              <a:t>HD</a:t>
            </a:r>
            <a:r>
              <a:rPr lang="ru-RU" sz="1200" dirty="0"/>
              <a:t>-фильмов ежемесячно – впервые транслируется в Первом программном блоке</a:t>
            </a:r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Вещательная лицензия Нидерландов</a:t>
            </a:r>
            <a:endParaRPr lang="en-GB" sz="1200" dirty="0"/>
          </a:p>
          <a:p>
            <a:pPr marL="355600" indent="-355600">
              <a:buFont typeface="Arial" charset="0"/>
              <a:buChar char="•"/>
            </a:pPr>
            <a:endParaRPr lang="en-GB" sz="1200" dirty="0">
              <a:latin typeface="Calibri" pitchFamily="34" charset="0"/>
            </a:endParaRPr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СМИ Эл № ФС77-48112 от 30.12.11</a:t>
            </a:r>
            <a:endParaRPr lang="en-GB" sz="1200" dirty="0"/>
          </a:p>
          <a:p>
            <a:pPr marL="355600" indent="-355600"/>
            <a:endParaRPr lang="ru-RU" sz="1200" dirty="0">
              <a:solidFill>
                <a:srgbClr val="3333CC"/>
              </a:solidFill>
            </a:endParaRPr>
          </a:p>
          <a:p>
            <a:pPr marL="355600" indent="-355600">
              <a:buFont typeface="Arial" charset="0"/>
              <a:buChar char="•"/>
            </a:pPr>
            <a:r>
              <a:rPr lang="ru-RU" sz="1200" dirty="0"/>
              <a:t>Более подробную информацию Вы можете найти на сайте</a:t>
            </a:r>
            <a:r>
              <a:rPr lang="en-GB" sz="1200" dirty="0"/>
              <a:t>:</a:t>
            </a:r>
            <a:r>
              <a:rPr lang="ru-RU" sz="1200" dirty="0"/>
              <a:t> </a:t>
            </a:r>
            <a:r>
              <a:rPr lang="en-GB" sz="1200" dirty="0">
                <a:hlinkClick r:id="rId5"/>
              </a:rPr>
              <a:t>www.hustlerhd3d.com</a:t>
            </a:r>
            <a:endParaRPr lang="ru-RU" sz="1200" dirty="0"/>
          </a:p>
          <a:p>
            <a:pPr marL="355600" indent="-355600">
              <a:buFont typeface="Arial" charset="0"/>
              <a:buChar char="•"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49275"/>
            <a:ext cx="6948488" cy="368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000000"/>
                </a:solidFill>
              </a:rPr>
              <a:t>Sapphire Media International – </a:t>
            </a:r>
            <a:r>
              <a:rPr lang="ru-RU" sz="1800">
                <a:solidFill>
                  <a:srgbClr val="000000"/>
                </a:solidFill>
              </a:rPr>
              <a:t>Наши поставщики </a:t>
            </a:r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55299" name="Picture 13" descr="smi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851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F07A2D92-A30F-4070-8AAC-E93B34E1A407}" type="slidenum">
              <a:rPr lang="en-US" smtClean="0">
                <a:latin typeface="Calibri" pitchFamily="34" charset="0"/>
              </a:rPr>
              <a:pPr/>
              <a:t>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611188" y="1916113"/>
            <a:ext cx="770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i="1" u="sng"/>
              <a:t> </a:t>
            </a:r>
            <a:r>
              <a:rPr lang="ru-RU" i="1" u="sng"/>
              <a:t>Эксклюзивный контент  для каналов </a:t>
            </a:r>
            <a:r>
              <a:rPr lang="en-GB" i="1" u="sng"/>
              <a:t>Hustler</a:t>
            </a:r>
            <a:r>
              <a:rPr lang="ru-RU" i="1" u="sng"/>
              <a:t> и услуги Видео по запросу</a:t>
            </a:r>
            <a:endParaRPr lang="en-GB" i="1" u="sng"/>
          </a:p>
        </p:txBody>
      </p:sp>
      <p:sp>
        <p:nvSpPr>
          <p:cNvPr id="55302" name="Footer Placeholder 6"/>
          <p:cNvSpPr txBox="1">
            <a:spLocks/>
          </p:cNvSpPr>
          <p:nvPr/>
        </p:nvSpPr>
        <p:spPr bwMode="auto">
          <a:xfrm>
            <a:off x="2627313" y="638175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i="1">
                <a:latin typeface="Calibri" pitchFamily="34" charset="0"/>
              </a:rPr>
              <a:t>Sapphire Media International – </a:t>
            </a:r>
            <a:fld id="{93C53196-9CDF-4F29-A979-E0AE77DD1E92}" type="datetime6">
              <a:rPr lang="en-GB" sz="1000" i="1">
                <a:latin typeface="Calibri" pitchFamily="34" charset="0"/>
              </a:rPr>
              <a:pPr algn="r"/>
              <a:t>January 14</a:t>
            </a:fld>
            <a:r>
              <a:rPr lang="en-GB" sz="1000" i="1">
                <a:latin typeface="Calibri" pitchFamily="34" charset="0"/>
              </a:rPr>
              <a:t> – </a:t>
            </a:r>
            <a:r>
              <a:rPr lang="en-GB" sz="1000" b="1" i="1" u="sng">
                <a:latin typeface="Calibri" pitchFamily="34" charset="0"/>
                <a:hlinkClick r:id="rId3"/>
              </a:rPr>
              <a:t>www.sapphiremedia.com</a:t>
            </a:r>
            <a:r>
              <a:rPr lang="ru-RU" sz="1000" b="1" i="1" u="sng">
                <a:latin typeface="Calibri" pitchFamily="34" charset="0"/>
              </a:rPr>
              <a:t> </a:t>
            </a:r>
            <a:endParaRPr lang="en-GB" sz="1000" b="1" i="1" u="sng">
              <a:latin typeface="Calibri" pitchFamily="34" charset="0"/>
            </a:endParaRPr>
          </a:p>
        </p:txBody>
      </p:sp>
      <p:pic>
        <p:nvPicPr>
          <p:cNvPr id="2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36912"/>
            <a:ext cx="2043616" cy="45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1187624" y="2564904"/>
            <a:ext cx="6696744" cy="2880321"/>
            <a:chOff x="1381429" y="3272408"/>
            <a:chExt cx="5954960" cy="2011661"/>
          </a:xfrm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81429" y="3272408"/>
              <a:ext cx="487363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9202" y="4026781"/>
              <a:ext cx="977187" cy="58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41469" y="4630279"/>
              <a:ext cx="871719" cy="653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9" descr="zt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3877" y="4730862"/>
              <a:ext cx="1722091" cy="430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57493" y="4026781"/>
              <a:ext cx="1359395" cy="509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69661" y="4568552"/>
              <a:ext cx="9144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2746424"/>
            <a:ext cx="2520280" cy="73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9" descr="Immoral Productions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501008"/>
            <a:ext cx="1183382" cy="53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/>
      <a:lstStyle>
        <a:defPPr algn="r">
          <a:defRPr sz="1000" i="1" dirty="0">
            <a:latin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8337</TotalTime>
  <Words>1319</Words>
  <Application>Microsoft Office PowerPoint</Application>
  <PresentationFormat>Экран (4:3)</PresentationFormat>
  <Paragraphs>360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Default Design</vt:lpstr>
      <vt:lpstr>1_Custom Design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Apex Media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Campbell</dc:creator>
  <cp:lastModifiedBy>Natalia Dolgova</cp:lastModifiedBy>
  <cp:revision>569</cp:revision>
  <dcterms:created xsi:type="dcterms:W3CDTF">2012-02-02T11:41:09Z</dcterms:created>
  <dcterms:modified xsi:type="dcterms:W3CDTF">2014-01-31T10:52:00Z</dcterms:modified>
</cp:coreProperties>
</file>