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936073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Прямоугольник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Прямоугольник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Основные проблемы регулирования медиарынка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Правовые тенденции рынка телекоммуникаций</a:t>
            </a:r>
          </a:p>
        </p:txBody>
      </p:sp>
      <p:sp>
        <p:nvSpPr>
          <p:cNvPr id="113" name="Е.В.Гультяева, ГК АКАДО , директор Юридического департамента"/>
          <p:cNvSpPr>
            <a:spLocks noGrp="1"/>
          </p:cNvSpPr>
          <p:nvPr>
            <p:ph type="subTitle" sz="quarter" idx="1"/>
          </p:nvPr>
        </p:nvSpPr>
        <p:spPr>
          <a:xfrm>
            <a:off x="2627783" y="4437112"/>
            <a:ext cx="5792690" cy="105497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300"/>
              </a:spcBef>
              <a:defRPr sz="1400"/>
            </a:pPr>
            <a:r>
              <a:t>Е.В.Гультяева, ГК АКАДО , директор Юридического департамента</a:t>
            </a:r>
          </a:p>
          <a:p>
            <a:pPr algn="r">
              <a:spcBef>
                <a:spcPts val="300"/>
              </a:spcBef>
              <a:defRPr sz="1400"/>
            </a:pPr>
            <a:r>
              <a:t>АКТР, советник по юридическим вопросам</a:t>
            </a:r>
          </a:p>
          <a:p>
            <a:pPr algn="r">
              <a:spcBef>
                <a:spcPts val="300"/>
              </a:spcBef>
              <a:defRPr sz="1400"/>
            </a:pPr>
            <a:r>
              <a:t>Ялта, 25-26 мая 2017г.</a:t>
            </a:r>
          </a:p>
        </p:txBody>
      </p:sp>
      <p:pic>
        <p:nvPicPr>
          <p:cNvPr id="114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502738" y="6404291"/>
            <a:ext cx="184060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16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Развитие медиарынка</a:t>
            </a:r>
          </a:p>
        </p:txBody>
      </p:sp>
      <p:sp>
        <p:nvSpPr>
          <p:cNvPr id="119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93914" indent="-293914">
              <a:defRPr sz="1800"/>
            </a:pPr>
            <a:r>
              <a:t>Сектор телекоммуникационных услуг является одним из наиболее важнейших и перспективных направлений российской экономики, без его развития невозможно органичное стратегическое развитие всех отраслей.</a:t>
            </a:r>
          </a:p>
          <a:p>
            <a:pPr marL="293914" indent="-293914">
              <a:defRPr sz="1800"/>
            </a:pPr>
            <a:r>
              <a:t>В относительно короткие сроки произошел стремительный переход отрасли на качественно новый уровень, обусловленный внедрением цифрового телевещания и сетевизацией  технологий.</a:t>
            </a:r>
          </a:p>
          <a:p>
            <a:pPr marL="293914" indent="-293914">
              <a:defRPr sz="1800"/>
            </a:pPr>
            <a:r>
              <a:t>Развитие технологий существенно опережает законодательное регулирование, которое в значительной мере не удовлетворяет требованиям современности. </a:t>
            </a:r>
          </a:p>
          <a:p>
            <a:pPr marL="293914" indent="-293914">
              <a:defRPr sz="1800"/>
            </a:pPr>
            <a:r>
              <a:t>Моральная отсталость базового законодательства в телекомсфере сдерживает развитие как спроса, так и предложения на рынке. </a:t>
            </a:r>
          </a:p>
        </p:txBody>
      </p:sp>
      <p:pic>
        <p:nvPicPr>
          <p:cNvPr id="120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Основные тенденции регулирования</a:t>
            </a:r>
          </a:p>
        </p:txBody>
      </p:sp>
      <p:sp>
        <p:nvSpPr>
          <p:cNvPr id="125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896111">
              <a:spcBef>
                <a:spcPts val="600"/>
              </a:spcBef>
              <a:buSzTx/>
              <a:buNone/>
              <a:defRPr sz="1568" b="1"/>
            </a:pPr>
            <a:r>
              <a:t>1. Универсализация подходов к регулированию. Учет международного опыта.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/>
            </a:pPr>
            <a:r>
              <a:t>Международная телекоммуникационная среда заставляет отрасль связи России раньше других секторов экономики реагировать на мировые тенденции регулирования отношений,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/>
            </a:pPr>
            <a:r>
              <a:t>Устанавливаются общие принципы регулирования рынка связи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 b="1"/>
            </a:pPr>
            <a:r>
              <a:t>2. Уменьшение доли вмешательства государства в деятельность субъектов рынка телекоммуникаций.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/>
            </a:pPr>
            <a:r>
              <a:t>На рынке телекоммуникаций пересекаются интересы свободного предпринимательства и интересы общества и государства. С развитием рыночной экономики, появлением новых технологических возможностей участие государственного вмешательства в рынок телекоммуникаций становится все менее значительным. 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 b="1"/>
            </a:pPr>
            <a:r>
              <a:t>3. Сочетание гос регулирования с саморегулированием отрасли</a:t>
            </a:r>
          </a:p>
          <a:p>
            <a:pPr marL="0" indent="0" defTabSz="896111">
              <a:spcBef>
                <a:spcPts val="600"/>
              </a:spcBef>
              <a:buSzTx/>
              <a:buNone/>
              <a:defRPr sz="1568"/>
            </a:pPr>
            <a:r>
              <a:t>Устаревшие нормативные конструкции оказываются неэффективными и во многом уступают нормативно-правовым моделям, развиваемым участниками рынка. </a:t>
            </a:r>
          </a:p>
          <a:p>
            <a:pPr marL="0" indent="0" defTabSz="896111">
              <a:spcBef>
                <a:spcPts val="600"/>
              </a:spcBef>
              <a:buSzTx/>
              <a:buFontTx/>
              <a:buNone/>
              <a:defRPr sz="1568" b="1"/>
            </a:pPr>
            <a:r>
              <a:t>4. Усиление нестабильности правового регулирования</a:t>
            </a:r>
          </a:p>
        </p:txBody>
      </p:sp>
      <p:pic>
        <p:nvPicPr>
          <p:cNvPr id="126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5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0096"/>
          </a:xfrm>
          <a:prstGeom prst="rect">
            <a:avLst/>
          </a:prstGeom>
        </p:spPr>
        <p:txBody>
          <a:bodyPr/>
          <a:lstStyle>
            <a:lvl1pPr>
              <a:defRPr sz="2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Усиление нестабильности правового регулирования</a:t>
            </a:r>
          </a:p>
        </p:txBody>
      </p:sp>
      <p:sp>
        <p:nvSpPr>
          <p:cNvPr id="131" name="Текст 2"/>
          <p:cNvSpPr>
            <a:spLocks noGrp="1"/>
          </p:cNvSpPr>
          <p:nvPr>
            <p:ph type="body" idx="1"/>
          </p:nvPr>
        </p:nvSpPr>
        <p:spPr>
          <a:xfrm>
            <a:off x="457200" y="1034733"/>
            <a:ext cx="8229600" cy="5139215"/>
          </a:xfrm>
          <a:prstGeom prst="rect">
            <a:avLst/>
          </a:prstGeom>
        </p:spPr>
        <p:txBody>
          <a:bodyPr/>
          <a:lstStyle/>
          <a:p>
            <a:pPr marL="152400" indent="-152400" defTabSz="868680">
              <a:spcBef>
                <a:spcPts val="600"/>
              </a:spcBef>
              <a:buFontTx/>
              <a:defRPr sz="1520" b="1"/>
            </a:pPr>
            <a:r>
              <a:t>Отсутствие комплексного подхода</a:t>
            </a:r>
            <a:r>
              <a:rPr b="0"/>
              <a:t> в законотворческой сфере; </a:t>
            </a:r>
            <a:r>
              <a:t>отсутствие стратегии</a:t>
            </a:r>
            <a:r>
              <a:rPr b="0"/>
              <a:t> и научно обоснованного прогноза; </a:t>
            </a:r>
            <a:r>
              <a:t>отсутствие последовательности</a:t>
            </a:r>
            <a:r>
              <a:rPr b="0"/>
              <a:t> в решениях. Изменения нормативного поля в отрасли носят случайный характер и осуществляются в интересах общества или государства и даже отдельных субъектов деятельности, однако практически никогда в интересах рынка. </a:t>
            </a:r>
          </a:p>
          <a:p>
            <a:pPr marL="152400" indent="-152400" defTabSz="868680">
              <a:spcBef>
                <a:spcPts val="600"/>
              </a:spcBef>
              <a:buFontTx/>
              <a:defRPr sz="1520" b="1"/>
            </a:pPr>
            <a:r>
              <a:t>Поспешность принимаемых изменений.</a:t>
            </a:r>
            <a:r>
              <a:rPr b="0"/>
              <a:t> Зачастую изменения детальным образом не обсуждаются с лицами, интересы которых эти изменения затронут (формальные процедуры, путем размещения на электронном ресурсе, нельзя считать надлежащим обсуждением), это порождает множество противоречий, как внутренних, так и с другими актами.</a:t>
            </a:r>
          </a:p>
          <a:p>
            <a:pPr marL="152400" indent="-152400" defTabSz="868680">
              <a:spcBef>
                <a:spcPts val="600"/>
              </a:spcBef>
              <a:buFontTx/>
              <a:defRPr sz="1520"/>
            </a:pPr>
            <a:r>
              <a:rPr b="1"/>
              <a:t>Несистемность регулирования. </a:t>
            </a:r>
            <a:r>
              <a:t>Сложилась практика внесения в акты законодательства поправок без одновременного внесения изменений в специальные законы, регулирующие соответствующие отношения.</a:t>
            </a:r>
          </a:p>
          <a:p>
            <a:pPr marL="152400" indent="-152400" defTabSz="868680">
              <a:spcBef>
                <a:spcPts val="600"/>
              </a:spcBef>
              <a:buFontTx/>
              <a:defRPr sz="1520" b="1"/>
            </a:pPr>
            <a:r>
              <a:rPr b="0"/>
              <a:t>Отсутствие оценки регулирующего воздействия или отсутствие четкого понимания </a:t>
            </a:r>
            <a:r>
              <a:t>практических последствий</a:t>
            </a:r>
            <a:r>
              <a:rPr b="0"/>
              <a:t> и механизмов реализации соответствующих нововведений. </a:t>
            </a:r>
          </a:p>
          <a:p>
            <a:pPr marL="152400" indent="-152400" defTabSz="868680">
              <a:spcBef>
                <a:spcPts val="600"/>
              </a:spcBef>
              <a:buFontTx/>
              <a:defRPr sz="1520"/>
            </a:pPr>
            <a:r>
              <a:t>Отдельный вопрос в части слабой проработки нормативных документов - это </a:t>
            </a:r>
            <a:r>
              <a:rPr b="1"/>
              <a:t>качество законопроектов</a:t>
            </a:r>
            <a:r>
              <a:t>. Пояснительные записки часто ничего не говорят не только о существе изменений, но и о реальных целях, причинах и последствиях принятия новых документов. А ведь это важнейшие материалы для целей последующего толкования положений этих актов.</a:t>
            </a:r>
          </a:p>
        </p:txBody>
      </p:sp>
      <p:sp>
        <p:nvSpPr>
          <p:cNvPr id="132" name="Номер слайда 4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33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2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Усиление нестабильности правового регулирования</a:t>
            </a:r>
          </a:p>
        </p:txBody>
      </p:sp>
      <p:sp>
        <p:nvSpPr>
          <p:cNvPr id="137" name="Текст 2"/>
          <p:cNvSpPr>
            <a:spLocks noGrp="1"/>
          </p:cNvSpPr>
          <p:nvPr>
            <p:ph type="body" idx="1"/>
          </p:nvPr>
        </p:nvSpPr>
        <p:spPr>
          <a:xfrm>
            <a:off x="457200" y="1647984"/>
            <a:ext cx="8229600" cy="452596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r>
              <a:t>Общее следствие всех негативных тенденций - усиление неопределенности правового регулирования, снижение его эффективности. </a:t>
            </a:r>
          </a:p>
          <a:p>
            <a:pPr marL="0" indent="0">
              <a:buSzTx/>
              <a:buFontTx/>
              <a:buNone/>
              <a:defRPr sz="1600"/>
            </a:pPr>
            <a:r>
              <a:t>Законодательство направлено не на развитие рынка, а на его большую монополизацию, поскольку многие изменения разрабатываются в интересах узкого круга игроков. </a:t>
            </a:r>
          </a:p>
          <a:p>
            <a:pPr marL="0" indent="0">
              <a:buSzTx/>
              <a:buFontTx/>
              <a:buNone/>
              <a:defRPr sz="1600" b="1"/>
            </a:pPr>
            <a:r>
              <a:t>Негативные тенденции в правовом регулировании существенно осложняют правоприменение. </a:t>
            </a:r>
          </a:p>
          <a:p>
            <a:pPr marL="0" indent="0">
              <a:buSzTx/>
              <a:buNone/>
              <a:defRPr sz="1600" b="1"/>
            </a:pPr>
            <a:r>
              <a:rPr b="0"/>
              <a:t>Наблюдается </a:t>
            </a:r>
            <a:r>
              <a:t>проблема единства судебной практики</a:t>
            </a:r>
            <a:r>
              <a:rPr b="0"/>
              <a:t>, что отрицательно сказывается на бизнес-климате. </a:t>
            </a:r>
          </a:p>
          <a:p>
            <a:pPr marL="0" indent="0">
              <a:buSzTx/>
              <a:buNone/>
              <a:defRPr sz="1600" b="1"/>
            </a:pPr>
            <a:r>
              <a:rPr b="0"/>
              <a:t>Аспекты деятельности, не урегулированные должным образом федеральными законами, служат причиной многочисленных споров и жалоб. </a:t>
            </a:r>
          </a:p>
          <a:p>
            <a:pPr marL="0" indent="0">
              <a:buSzTx/>
              <a:buNone/>
              <a:defRPr sz="1600" b="1"/>
            </a:pPr>
            <a:r>
              <a:rPr b="0"/>
              <a:t>Единообразной правоприменительной практики не сформировано в силу отсутствия однозначного толкования нормативных правовых актов.</a:t>
            </a:r>
            <a:r>
              <a:t> </a:t>
            </a:r>
          </a:p>
          <a:p>
            <a:pPr marL="0" indent="0">
              <a:buSzTx/>
              <a:buNone/>
              <a:defRPr sz="1600"/>
            </a:pPr>
            <a:r>
              <a:t>Во многих случаях при решении тех или иных спорных вопросов происходит формальное соблюдение буквы закона, однако изначально заложенный в нормативных правовых актах смысл, теряется.</a:t>
            </a:r>
          </a:p>
        </p:txBody>
      </p:sp>
      <p:sp>
        <p:nvSpPr>
          <p:cNvPr id="138" name="Номер слайда 4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39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Практика законотворчества</a:t>
            </a:r>
          </a:p>
        </p:txBody>
      </p:sp>
      <p:sp>
        <p:nvSpPr>
          <p:cNvPr id="143" name="Текст 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4708524"/>
          </a:xfrm>
          <a:prstGeom prst="rect">
            <a:avLst/>
          </a:prstGeom>
        </p:spPr>
        <p:txBody>
          <a:bodyPr/>
          <a:lstStyle/>
          <a:p>
            <a:pPr marL="0" indent="0" defTabSz="768095">
              <a:spcBef>
                <a:spcPts val="500"/>
              </a:spcBef>
              <a:buSzTx/>
              <a:buFontTx/>
              <a:buNone/>
              <a:defRPr sz="1344"/>
            </a:pPr>
            <a:r>
              <a:rPr b="1"/>
              <a:t>Федеральная целевая программа развития телерадиовещания</a:t>
            </a:r>
            <a:r>
              <a:t> в России (концепция ФЦП – распоряжение Правительства РФ от 29.11.07 N 1700-р, Программа – Постановление Правительства РФ от 03.12.09 N 985):</a:t>
            </a:r>
          </a:p>
          <a:p>
            <a:pPr marL="134753" indent="-134753" defTabSz="768095">
              <a:spcBef>
                <a:spcPts val="500"/>
              </a:spcBef>
              <a:buFontTx/>
              <a:defRPr sz="1344"/>
            </a:pPr>
            <a:r>
              <a:t>Появление новой терминологии (обязательный телеканал, телеканалы свободного и условного доступа</a:t>
            </a:r>
          </a:p>
          <a:p>
            <a:pPr marL="0" indent="0" defTabSz="768095">
              <a:spcBef>
                <a:spcPts val="500"/>
              </a:spcBef>
              <a:buSzTx/>
              <a:buFontTx/>
              <a:buNone/>
              <a:defRPr sz="1344"/>
            </a:pPr>
            <a:r>
              <a:rPr b="1"/>
              <a:t>Указ Президента об общероссийских обязательных телеканалах</a:t>
            </a:r>
            <a:r>
              <a:t> (от 24.06.2009 N 715):</a:t>
            </a:r>
          </a:p>
          <a:p>
            <a:pPr marL="134753" indent="-134753" defTabSz="768095">
              <a:spcBef>
                <a:spcPts val="500"/>
              </a:spcBef>
              <a:buFontTx/>
              <a:defRPr sz="1344"/>
            </a:pPr>
            <a:r>
              <a:t>Обременение кабельных и спутниковых компаний, введение в закон о связи (!) понятий телеканал, радиоканал, трансляция (закон от 27.07.2010 N 221-ФЗ)</a:t>
            </a:r>
          </a:p>
          <a:p>
            <a:pPr marL="134753" indent="-134753" defTabSz="768095">
              <a:spcBef>
                <a:spcPts val="500"/>
              </a:spcBef>
              <a:buFontTx/>
              <a:defRPr sz="1344"/>
            </a:pPr>
            <a:r>
              <a:t>Изменение понятийного аппарата закона о СМИ, процедур лицензирования вещателей, обязанность для вещателей/операторов об уведомлении лицензирующего органа (закон от 14.06.2011 N 142-ФЗ)</a:t>
            </a:r>
          </a:p>
          <a:p>
            <a:pPr marL="134753" indent="-134753" defTabSz="768095">
              <a:spcBef>
                <a:spcPts val="500"/>
              </a:spcBef>
              <a:buFontTx/>
              <a:defRPr sz="1344"/>
            </a:pPr>
            <a:r>
              <a:t>Определение обязательного теле/радиоканала, установление присоединения к РТРС как основного способа получения сигнала (закон от 13.07.2015 N 257-ФЗ)</a:t>
            </a:r>
          </a:p>
          <a:p>
            <a:pPr marL="134753" indent="-134753" defTabSz="768095">
              <a:spcBef>
                <a:spcPts val="500"/>
              </a:spcBef>
              <a:buFontTx/>
              <a:defRPr sz="1344"/>
            </a:pPr>
            <a:r>
              <a:t>21 кнопка (закон от 03.07.2016 N 280-ФЗ)</a:t>
            </a:r>
          </a:p>
          <a:p>
            <a:pPr marL="0" indent="0" defTabSz="768095">
              <a:lnSpc>
                <a:spcPct val="90000"/>
              </a:lnSpc>
              <a:spcBef>
                <a:spcPts val="500"/>
              </a:spcBef>
              <a:buSzTx/>
              <a:buNone/>
              <a:defRPr sz="1344"/>
            </a:pPr>
            <a:r>
              <a:rPr b="1"/>
              <a:t>Закон о рекламе</a:t>
            </a:r>
            <a:r>
              <a:t> (13 марта 2006 года N 38-ФЗ), поправки статьи 14:</a:t>
            </a:r>
          </a:p>
          <a:p>
            <a:pPr marL="134753" indent="-134753" defTabSz="768095">
              <a:lnSpc>
                <a:spcPct val="90000"/>
              </a:lnSpc>
              <a:spcBef>
                <a:spcPts val="500"/>
              </a:spcBef>
              <a:buFontTx/>
              <a:defRPr sz="1344"/>
            </a:pPr>
            <a:r>
              <a:t>Основная цель – защита интересов потребителей, которые вынуждены платить дважды за просматриваемый контент</a:t>
            </a:r>
          </a:p>
          <a:p>
            <a:pPr marL="134753" indent="-134753" defTabSz="768095">
              <a:lnSpc>
                <a:spcPct val="90000"/>
              </a:lnSpc>
              <a:spcBef>
                <a:spcPts val="500"/>
              </a:spcBef>
              <a:buFontTx/>
              <a:defRPr sz="1344"/>
            </a:pPr>
            <a:r>
              <a:t>Результат принятия - появление новой терминологии при отсутствии соответствующих поправок в отраслевом законодательстве; последующее создание государством и регулятором возможности для обхода установленных ограничений (вторая поправка ст.14, выдача эфирных лицензий)</a:t>
            </a:r>
          </a:p>
        </p:txBody>
      </p:sp>
      <p:sp>
        <p:nvSpPr>
          <p:cNvPr id="144" name="Номер слайда 4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145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Перспективы развития</a:t>
            </a:r>
          </a:p>
        </p:txBody>
      </p:sp>
      <p:sp>
        <p:nvSpPr>
          <p:cNvPr id="149" name="Текст 2"/>
          <p:cNvSpPr>
            <a:spLocks noGrp="1"/>
          </p:cNvSpPr>
          <p:nvPr>
            <p:ph type="body" idx="1"/>
          </p:nvPr>
        </p:nvSpPr>
        <p:spPr>
          <a:xfrm>
            <a:off x="457200" y="1417639"/>
            <a:ext cx="8229600" cy="4708524"/>
          </a:xfrm>
          <a:prstGeom prst="rect">
            <a:avLst/>
          </a:prstGeom>
        </p:spPr>
        <p:txBody>
          <a:bodyPr/>
          <a:lstStyle/>
          <a:p>
            <a:pPr marL="322325" indent="-322325" defTabSz="859536">
              <a:lnSpc>
                <a:spcPct val="90000"/>
              </a:lnSpc>
              <a:spcBef>
                <a:spcPts val="600"/>
              </a:spcBef>
              <a:defRPr sz="1504"/>
            </a:pPr>
            <a:r>
              <a:t>Учитывая важнейшее влияние телекоммуникационного сектора на развитие всех отраслей экономики и на формирование информационного пространства страны, при разработке нормативных актов, регламентирующих другие сектора экономики, следует учитывать возможность и необходимость подготовки </a:t>
            </a:r>
            <a:r>
              <a:rPr b="1"/>
              <a:t>специальных норм для участников телекоммуникационного рынка</a:t>
            </a:r>
            <a:r>
              <a:t>. Например, такие специальные нормы необходимы для регулирования:</a:t>
            </a:r>
          </a:p>
          <a:p>
            <a:pPr marL="736744" lvl="1" indent="-306976" defTabSz="859536">
              <a:lnSpc>
                <a:spcPct val="90000"/>
              </a:lnSpc>
              <a:spcBef>
                <a:spcPts val="600"/>
              </a:spcBef>
              <a:defRPr sz="1504"/>
            </a:pPr>
            <a:r>
              <a:t>порядка оформления телекоммуникационной инфраструктуры в жилых домах, регистрации прав на линейно-кабельные сооружения;</a:t>
            </a:r>
          </a:p>
          <a:p>
            <a:pPr marL="736744" lvl="1" indent="-306976" defTabSz="859536">
              <a:lnSpc>
                <a:spcPct val="90000"/>
              </a:lnSpc>
              <a:spcBef>
                <a:spcPts val="600"/>
              </a:spcBef>
              <a:defRPr sz="1504"/>
            </a:pPr>
            <a:r>
              <a:t>организации доступа операторов связи в жилые дома;</a:t>
            </a:r>
          </a:p>
          <a:p>
            <a:pPr marL="736744" lvl="1" indent="-306976" defTabSz="859536">
              <a:lnSpc>
                <a:spcPct val="90000"/>
              </a:lnSpc>
              <a:spcBef>
                <a:spcPts val="600"/>
              </a:spcBef>
              <a:defRPr sz="1504"/>
            </a:pPr>
            <a:r>
              <a:t>отношений между операторами связи, вещателями и распространителями контента;</a:t>
            </a:r>
          </a:p>
          <a:p>
            <a:pPr marL="736744" lvl="1" indent="-306976" defTabSz="859536">
              <a:lnSpc>
                <a:spcPct val="90000"/>
              </a:lnSpc>
              <a:spcBef>
                <a:spcPts val="600"/>
              </a:spcBef>
              <a:defRPr sz="1504"/>
            </a:pPr>
            <a:r>
              <a:t>процедур авторских отчислений для субъектов, не являющихся производителями контента (кабельных/спутниковых компаний, иных распространителей контента)</a:t>
            </a:r>
          </a:p>
          <a:p>
            <a:pPr marL="322325" indent="-322325" defTabSz="859536">
              <a:spcBef>
                <a:spcPts val="600"/>
              </a:spcBef>
              <a:defRPr sz="1504"/>
            </a:pPr>
            <a:r>
              <a:t>Необходимо усовершенствовать </a:t>
            </a:r>
            <a:r>
              <a:rPr b="1"/>
              <a:t>перечень услуг связи</a:t>
            </a:r>
            <a:r>
              <a:t>. Действующий сегодня перечень наименований услуг связи, утв. постановлением Правительства РФ от 18.02.2005г. N 87, содержит 20 разновидностей услуг. Классификация этих услуг основана на технологии приема-передачи электросигнала и к ним применяется различное регулирование. Это порождает проблемы на уровне непонимания сути получаемых услуг/заключаемых договоров пользователями услуг и приводит к возникновению большого количества противоречий и коллизий в правоприменении.</a:t>
            </a:r>
          </a:p>
        </p:txBody>
      </p:sp>
      <p:sp>
        <p:nvSpPr>
          <p:cNvPr id="150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151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Перспективы развития</a:t>
            </a:r>
          </a:p>
        </p:txBody>
      </p:sp>
      <p:sp>
        <p:nvSpPr>
          <p:cNvPr id="155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896111">
              <a:spcBef>
                <a:spcPts val="600"/>
              </a:spcBef>
              <a:defRPr sz="1568"/>
            </a:pPr>
            <a:r>
              <a:t>При разработке нормативных правовых актов отрасли принципиально необходимо </a:t>
            </a:r>
            <a:r>
              <a:rPr b="1"/>
              <a:t>соблюдение баланса прав и интересов </a:t>
            </a:r>
            <a:r>
              <a:t>всех участников правоотношений. </a:t>
            </a:r>
          </a:p>
          <a:p>
            <a:pPr marL="336042" indent="-336042" defTabSz="896111">
              <a:spcBef>
                <a:spcPts val="600"/>
              </a:spcBef>
              <a:defRPr sz="1568"/>
            </a:pPr>
            <a:r>
              <a:t>Необходим единый структурированный подход к разработке нормативных правовых актов, которые должны закреплять </a:t>
            </a:r>
            <a:r>
              <a:rPr b="1"/>
              <a:t>тщательно проработанные модели</a:t>
            </a:r>
            <a:r>
              <a:t> регулирования отношений на рынке телекоммуникаций, отражать актуальное состояние отрасли, а также предусматривать её </a:t>
            </a:r>
            <a:r>
              <a:rPr b="1"/>
              <a:t>универсальность в перспективе развития</a:t>
            </a:r>
            <a:r>
              <a:t>.</a:t>
            </a:r>
          </a:p>
          <a:p>
            <a:pPr marL="336042" indent="-336042" defTabSz="896111">
              <a:spcBef>
                <a:spcPts val="600"/>
              </a:spcBef>
              <a:defRPr sz="1568"/>
            </a:pPr>
            <a:r>
              <a:t>Возможность применения наиболее эффективных механизмов государственного регулирования телекоммуникаций должна быть опосредована представлением о проблемах, возникающих в </a:t>
            </a:r>
            <a:r>
              <a:rPr b="1"/>
              <a:t>зарубежном опыте регулирования</a:t>
            </a:r>
            <a:r>
              <a:t>.</a:t>
            </a:r>
          </a:p>
          <a:p>
            <a:pPr marL="336042" lvl="1" indent="-336042" defTabSz="896111">
              <a:lnSpc>
                <a:spcPct val="99000"/>
              </a:lnSpc>
              <a:spcBef>
                <a:spcPts val="600"/>
              </a:spcBef>
              <a:buChar char="•"/>
              <a:defRPr sz="1568"/>
            </a:pPr>
            <a:r>
              <a:rPr b="1"/>
              <a:t>Участие государства должно</a:t>
            </a:r>
            <a:r>
              <a:t> быть постепенно сведено к роли игрока, устанавливающего лишь основы правоотношений. Условия государственного участия в секторе телекоммуникаций должно основываться на прозрачной̆ и последовательной̆ телекоммуникационной̆ политике, обеспечивающей невозможность влияния отдельных операторов на политику регулирования отрасли, недопущение дискриминации отдельных операторов или пользователей̆, создании возможности применения адекватных санкций за совершенные нарушения законодательства.</a:t>
            </a:r>
          </a:p>
        </p:txBody>
      </p:sp>
      <p:sp>
        <p:nvSpPr>
          <p:cNvPr id="156" name="Номер слайда 3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157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Спасибо за внимание!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Спасибо за внимание!</a:t>
            </a:r>
          </a:p>
        </p:txBody>
      </p:sp>
      <p:sp>
        <p:nvSpPr>
          <p:cNvPr id="161" name="Ялта, 25-26 мая 2017г.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Ялта, 25-26 мая 2017г.</a:t>
            </a:r>
          </a:p>
        </p:txBody>
      </p:sp>
      <p:sp>
        <p:nvSpPr>
          <p:cNvPr id="162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502742" y="6404293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pic>
        <p:nvPicPr>
          <p:cNvPr id="163" name="АКАДО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6309330"/>
            <a:ext cx="1368153" cy="3261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002" descr="image00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6097894"/>
            <a:ext cx="647900" cy="5376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Правовые тенденции рынка телекоммуникаций</vt:lpstr>
      <vt:lpstr>Развитие медиарынка</vt:lpstr>
      <vt:lpstr>Основные тенденции регулирования</vt:lpstr>
      <vt:lpstr>Усиление нестабильности правового регулирования</vt:lpstr>
      <vt:lpstr>Усиление нестабильности правового регулирования</vt:lpstr>
      <vt:lpstr>Практика законотворчества</vt:lpstr>
      <vt:lpstr>Перспективы развития</vt:lpstr>
      <vt:lpstr>Перспективы развития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тенденции рынка телекоммуникаций</dc:title>
  <cp:lastModifiedBy>Пользователь</cp:lastModifiedBy>
  <cp:revision>1</cp:revision>
  <dcterms:modified xsi:type="dcterms:W3CDTF">2017-05-25T05:55:09Z</dcterms:modified>
</cp:coreProperties>
</file>