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4">
  <p:sldMasterIdLst>
    <p:sldMasterId id="2147483648" r:id="rId1"/>
  </p:sldMasterIdLst>
  <p:notesMasterIdLst>
    <p:notesMasterId r:id="rId24"/>
  </p:notesMasterIdLst>
  <p:sldIdLst>
    <p:sldId id="596" r:id="rId2"/>
    <p:sldId id="597" r:id="rId3"/>
    <p:sldId id="616" r:id="rId4"/>
    <p:sldId id="617" r:id="rId5"/>
    <p:sldId id="618" r:id="rId6"/>
    <p:sldId id="324" r:id="rId7"/>
    <p:sldId id="619" r:id="rId8"/>
    <p:sldId id="620" r:id="rId9"/>
    <p:sldId id="632" r:id="rId10"/>
    <p:sldId id="621" r:id="rId11"/>
    <p:sldId id="635" r:id="rId12"/>
    <p:sldId id="633" r:id="rId13"/>
    <p:sldId id="623" r:id="rId14"/>
    <p:sldId id="624" r:id="rId15"/>
    <p:sldId id="625" r:id="rId16"/>
    <p:sldId id="626" r:id="rId17"/>
    <p:sldId id="629" r:id="rId18"/>
    <p:sldId id="640" r:id="rId19"/>
    <p:sldId id="636" r:id="rId20"/>
    <p:sldId id="631" r:id="rId21"/>
    <p:sldId id="639" r:id="rId22"/>
    <p:sldId id="634" r:id="rId23"/>
  </p:sldIdLst>
  <p:sldSz cx="10693400" cy="6013450"/>
  <p:notesSz cx="10693400" cy="601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orient="horz" pos="646" userDrawn="1">
          <p15:clr>
            <a:srgbClr val="A4A3A4"/>
          </p15:clr>
        </p15:guide>
        <p15:guide id="4" pos="6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lenova Natalia" initials="s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5093"/>
    <a:srgbClr val="EAEAEA"/>
    <a:srgbClr val="B9D08C"/>
    <a:srgbClr val="92B54B"/>
    <a:srgbClr val="9BB7D9"/>
    <a:srgbClr val="208DCA"/>
    <a:srgbClr val="4F81BD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878" autoAdjust="0"/>
  </p:normalViewPr>
  <p:slideViewPr>
    <p:cSldViewPr>
      <p:cViewPr varScale="1">
        <p:scale>
          <a:sx n="131" d="100"/>
          <a:sy n="131" d="100"/>
        </p:scale>
        <p:origin x="330" y="114"/>
      </p:cViewPr>
      <p:guideLst>
        <p:guide orient="horz" pos="3430"/>
        <p:guide pos="248"/>
        <p:guide orient="horz" pos="646"/>
        <p:guide pos="63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rus\OneDrive\&#1044;&#1086;&#1082;&#1091;&#1084;&#1077;&#1085;&#1090;&#1099;\Kate\Job\J&amp;P\&#1055;&#1088;&#1077;&#1079;&#1077;&#1085;&#1090;&#1072;&#1094;&#1080;&#1103;%20&#1076;&#1083;&#1103;%20&#1057;&#1077;&#1088;&#1075;&#1077;&#1103;\&#1057;&#1042;&#1054;&#1044;%20&#1041;&#1044;%20TV%20B2C_20_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49628498846815E-2"/>
          <c:y val="3.1553689001261473E-2"/>
          <c:w val="0.83410540069951689"/>
          <c:h val="0.6557854500274664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'МИРОВОЙ РЫНОК'!$B$57</c:f>
              <c:strCache>
                <c:ptCount val="1"/>
                <c:pt idx="0">
                  <c:v>АКТВ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074296829602355E-2"/>
                  <c:y val="2.29236992023171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9C-4E2E-A473-CF9A9A6B7A86}"/>
                </c:ext>
              </c:extLst>
            </c:dLbl>
            <c:dLbl>
              <c:idx val="1"/>
              <c:layout>
                <c:manualLayout>
                  <c:x val="5.6525408392641793E-2"/>
                  <c:y val="2.07119755174664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9C-4E2E-A473-CF9A9A6B7A86}"/>
                </c:ext>
              </c:extLst>
            </c:dLbl>
            <c:dLbl>
              <c:idx val="2"/>
              <c:layout>
                <c:manualLayout>
                  <c:x val="5.4385210014301293E-2"/>
                  <c:y val="6.90399183915534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9C-4E2E-A473-CF9A9A6B7A86}"/>
                </c:ext>
              </c:extLst>
            </c:dLbl>
            <c:dLbl>
              <c:idx val="3"/>
              <c:layout>
                <c:manualLayout>
                  <c:x val="4.8342408901601151E-2"/>
                  <c:y val="3.45199591957773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9C-4E2E-A473-CF9A9A6B7A86}"/>
                </c:ext>
              </c:extLst>
            </c:dLbl>
            <c:dLbl>
              <c:idx val="4"/>
              <c:layout>
                <c:manualLayout>
                  <c:x val="4.6900692720501749E-2"/>
                  <c:y val="1.3807983678310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9C-4E2E-A473-CF9A9A6B7A86}"/>
                </c:ext>
              </c:extLst>
            </c:dLbl>
            <c:dLbl>
              <c:idx val="5"/>
              <c:layout>
                <c:manualLayout>
                  <c:x val="6.9011326366295575E-2"/>
                  <c:y val="3.76050106672110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9C-4E2E-A473-CF9A9A6B7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РЫНОК'!$D$57:$I$57</c:f>
              <c:numCache>
                <c:formatCode>General</c:formatCode>
                <c:ptCount val="6"/>
                <c:pt idx="0" formatCode="#,##0">
                  <c:v>22</c:v>
                </c:pt>
                <c:pt idx="1">
                  <c:v>15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9C-4E2E-A473-CF9A9A6B7A86}"/>
            </c:ext>
          </c:extLst>
        </c:ser>
        <c:ser>
          <c:idx val="3"/>
          <c:order val="1"/>
          <c:tx>
            <c:strRef>
              <c:f>'МИРОВОЙ РЫНОК'!$B$56</c:f>
              <c:strCache>
                <c:ptCount val="1"/>
                <c:pt idx="0">
                  <c:v>Цифровое наземное ТВ (DTT)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746197279609114E-2"/>
                  <c:y val="-3.20994848915381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9C-4E2E-A473-CF9A9A6B7A86}"/>
                </c:ext>
              </c:extLst>
            </c:dLbl>
            <c:dLbl>
              <c:idx val="1"/>
              <c:layout>
                <c:manualLayout>
                  <c:x val="5.450622464025897E-2"/>
                  <c:y val="-4.14239510349329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9C-4E2E-A473-CF9A9A6B7A86}"/>
                </c:ext>
              </c:extLst>
            </c:dLbl>
            <c:dLbl>
              <c:idx val="2"/>
              <c:layout>
                <c:manualLayout>
                  <c:x val="5.2370942976734579E-2"/>
                  <c:y val="-4.48759469545105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9C-4E2E-A473-CF9A9A6B7A86}"/>
                </c:ext>
              </c:extLst>
            </c:dLbl>
            <c:dLbl>
              <c:idx val="3"/>
              <c:layout>
                <c:manualLayout>
                  <c:x val="5.2370942976734509E-2"/>
                  <c:y val="-4.48759469545105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9C-4E2E-A473-CF9A9A6B7A86}"/>
                </c:ext>
              </c:extLst>
            </c:dLbl>
            <c:dLbl>
              <c:idx val="4"/>
              <c:layout>
                <c:manualLayout>
                  <c:x val="5.0979013826632495E-2"/>
                  <c:y val="-3.79719551153551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9C-4E2E-A473-CF9A9A6B7A86}"/>
                </c:ext>
              </c:extLst>
            </c:dLbl>
            <c:dLbl>
              <c:idx val="5"/>
              <c:layout>
                <c:manualLayout>
                  <c:x val="6.4311898624319061E-2"/>
                  <c:y val="-5.00400784880585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59C-4E2E-A473-CF9A9A6B7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РЫНОК'!$D$56:$I$56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9C-4E2E-A473-CF9A9A6B7A86}"/>
            </c:ext>
          </c:extLst>
        </c:ser>
        <c:ser>
          <c:idx val="0"/>
          <c:order val="2"/>
          <c:tx>
            <c:strRef>
              <c:f>'МИРОВОЙ РЫНОК'!$B$53</c:f>
              <c:strCache>
                <c:ptCount val="1"/>
                <c:pt idx="0">
                  <c:v>Спутниковое ТВ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РЫНОК'!$D$53:$I$53</c:f>
              <c:numCache>
                <c:formatCode>General</c:formatCode>
                <c:ptCount val="6"/>
                <c:pt idx="0" formatCode="#,##0">
                  <c:v>207</c:v>
                </c:pt>
                <c:pt idx="1">
                  <c:v>204</c:v>
                </c:pt>
                <c:pt idx="2">
                  <c:v>204</c:v>
                </c:pt>
                <c:pt idx="3">
                  <c:v>203</c:v>
                </c:pt>
                <c:pt idx="4">
                  <c:v>203</c:v>
                </c:pt>
                <c:pt idx="5" formatCode="#,##0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9C-4E2E-A473-CF9A9A6B7A86}"/>
            </c:ext>
          </c:extLst>
        </c:ser>
        <c:ser>
          <c:idx val="2"/>
          <c:order val="3"/>
          <c:tx>
            <c:strRef>
              <c:f>'МИРОВОЙ РЫНОК'!$B$55</c:f>
              <c:strCache>
                <c:ptCount val="1"/>
                <c:pt idx="0">
                  <c:v>ЦКТВ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РЫНОК'!$D$55:$I$55</c:f>
              <c:numCache>
                <c:formatCode>General</c:formatCode>
                <c:ptCount val="6"/>
                <c:pt idx="0" formatCode="#,##0">
                  <c:v>417</c:v>
                </c:pt>
                <c:pt idx="1">
                  <c:v>412</c:v>
                </c:pt>
                <c:pt idx="2">
                  <c:v>408</c:v>
                </c:pt>
                <c:pt idx="3">
                  <c:v>403</c:v>
                </c:pt>
                <c:pt idx="4">
                  <c:v>395</c:v>
                </c:pt>
                <c:pt idx="5" formatCode="#,##0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9C-4E2E-A473-CF9A9A6B7A86}"/>
            </c:ext>
          </c:extLst>
        </c:ser>
        <c:ser>
          <c:idx val="1"/>
          <c:order val="4"/>
          <c:tx>
            <c:strRef>
              <c:f>'МИРОВОЙ РЫНОК'!$B$54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РЫНОК'!$D$54:$I$54</c:f>
              <c:numCache>
                <c:formatCode>General</c:formatCode>
                <c:ptCount val="6"/>
                <c:pt idx="0" formatCode="#,##0">
                  <c:v>334</c:v>
                </c:pt>
                <c:pt idx="1">
                  <c:v>353</c:v>
                </c:pt>
                <c:pt idx="2">
                  <c:v>364</c:v>
                </c:pt>
                <c:pt idx="3">
                  <c:v>375</c:v>
                </c:pt>
                <c:pt idx="4">
                  <c:v>386</c:v>
                </c:pt>
                <c:pt idx="5" formatCode="#,##0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9C-4E2E-A473-CF9A9A6B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804749680"/>
        <c:axId val="-1804748048"/>
      </c:barChart>
      <c:lineChart>
        <c:grouping val="standard"/>
        <c:varyColors val="0"/>
        <c:ser>
          <c:idx val="5"/>
          <c:order val="5"/>
          <c:tx>
            <c:strRef>
              <c:f>'МИРОВОЙ РЫНОК'!$B$58</c:f>
              <c:strCache>
                <c:ptCount val="1"/>
                <c:pt idx="0">
                  <c:v>Всего подписчиков платного ТВ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04976600756835E-2"/>
                  <c:y val="-5.3373564941420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59C-4E2E-A473-CF9A9A6B7A86}"/>
                </c:ext>
              </c:extLst>
            </c:dLbl>
            <c:dLbl>
              <c:idx val="5"/>
              <c:layout>
                <c:manualLayout>
                  <c:x val="-4.6378859528726085E-2"/>
                  <c:y val="-4.374820435054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59C-4E2E-A473-CF9A9A6B7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'МИРОВОЙ РЫНОК'!$D$51:$I$51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РЫНОК'!$D$58:$I$58</c:f>
              <c:numCache>
                <c:formatCode>#,##0</c:formatCode>
                <c:ptCount val="6"/>
                <c:pt idx="0">
                  <c:v>1000</c:v>
                </c:pt>
                <c:pt idx="1">
                  <c:v>1005</c:v>
                </c:pt>
                <c:pt idx="2">
                  <c:v>1008</c:v>
                </c:pt>
                <c:pt idx="3">
                  <c:v>1011</c:v>
                </c:pt>
                <c:pt idx="4">
                  <c:v>1013</c:v>
                </c:pt>
                <c:pt idx="5">
                  <c:v>1016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59C-4E2E-A473-CF9A9A6B7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4743696"/>
        <c:axId val="-1804751312"/>
      </c:lineChart>
      <c:catAx>
        <c:axId val="-180474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1804748048"/>
        <c:crosses val="autoZero"/>
        <c:auto val="1"/>
        <c:lblAlgn val="ctr"/>
        <c:lblOffset val="100"/>
        <c:noMultiLvlLbl val="0"/>
      </c:catAx>
      <c:valAx>
        <c:axId val="-18047480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804749680"/>
        <c:crosses val="autoZero"/>
        <c:crossBetween val="between"/>
      </c:valAx>
      <c:valAx>
        <c:axId val="-180475131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-1804743696"/>
        <c:crosses val="max"/>
        <c:crossBetween val="between"/>
      </c:valAx>
      <c:catAx>
        <c:axId val="-180474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0475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1987992390297151E-2"/>
          <c:y val="0.81215542897029136"/>
          <c:w val="0.86476946631671048"/>
          <c:h val="0.15538439333618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Динамика наличного парка Smart TV, Россия, млн. шт.,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2018–2025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036881046306137E-2"/>
          <c:y val="8.2244897959183674E-2"/>
          <c:w val="0.94792623790738773"/>
          <c:h val="0.8293652579141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20.61</c:v>
                </c:pt>
                <c:pt idx="1">
                  <c:v>23.92</c:v>
                </c:pt>
                <c:pt idx="2">
                  <c:v>28.99</c:v>
                </c:pt>
                <c:pt idx="3">
                  <c:v>33.14</c:v>
                </c:pt>
                <c:pt idx="4">
                  <c:v>37.299999999999997</c:v>
                </c:pt>
                <c:pt idx="5">
                  <c:v>41</c:v>
                </c:pt>
                <c:pt idx="6">
                  <c:v>43.7</c:v>
                </c:pt>
                <c:pt idx="7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E-4470-A90E-B307E1DA9A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04757296"/>
        <c:axId val="-1804755120"/>
      </c:barChart>
      <c:catAx>
        <c:axId val="-18047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5120"/>
        <c:crosses val="autoZero"/>
        <c:auto val="1"/>
        <c:lblAlgn val="ctr"/>
        <c:lblOffset val="100"/>
        <c:noMultiLvlLbl val="0"/>
      </c:catAx>
      <c:valAx>
        <c:axId val="-180475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0475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71034870641168"/>
          <c:y val="0.10082414734825719"/>
          <c:w val="0.5501467941507312"/>
          <c:h val="0.86810239250073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 + VOD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A6DB5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 Другое</c:v>
                </c:pt>
                <c:pt idx="1">
                  <c:v> Религиозные передачи</c:v>
                </c:pt>
                <c:pt idx="2">
                  <c:v> Эротика</c:v>
                </c:pt>
                <c:pt idx="3">
                  <c:v> Азиатские сериалы</c:v>
                </c:pt>
                <c:pt idx="4">
                  <c:v> Детские программы</c:v>
                </c:pt>
                <c:pt idx="5">
                  <c:v> Программы о хобби</c:v>
                </c:pt>
                <c:pt idx="6">
                  <c:v> Спорт</c:v>
                </c:pt>
                <c:pt idx="7">
                  <c:v> Европейские сериалы</c:v>
                </c:pt>
                <c:pt idx="8">
                  <c:v> Новости/аналитические программы</c:v>
                </c:pt>
                <c:pt idx="9">
                  <c:v> Голливудские сериалы</c:v>
                </c:pt>
                <c:pt idx="10">
                  <c:v> Мультфильмы</c:v>
                </c:pt>
                <c:pt idx="11">
                  <c:v> Советские кинофильмы</c:v>
                </c:pt>
                <c:pt idx="12">
                  <c:v> Европейские кинофильмы</c:v>
                </c:pt>
                <c:pt idx="13">
                  <c:v> Видеоблоги</c:v>
                </c:pt>
                <c:pt idx="14">
                  <c:v> Российские сериалы</c:v>
                </c:pt>
                <c:pt idx="15">
                  <c:v> Познавательные программы</c:v>
                </c:pt>
                <c:pt idx="16">
                  <c:v> Российские кинофильмы</c:v>
                </c:pt>
                <c:pt idx="17">
                  <c:v> Голливудские кинофильмы</c:v>
                </c:pt>
                <c:pt idx="18">
                  <c:v> Развлекательные программы</c:v>
                </c:pt>
              </c:strCache>
            </c:strRef>
          </c:cat>
          <c:val>
            <c:numRef>
              <c:f>Лист1!$B$2:$B$20</c:f>
              <c:numCache>
                <c:formatCode>###0.0%</c:formatCode>
                <c:ptCount val="19"/>
                <c:pt idx="0">
                  <c:v>2.4679787566385506E-2</c:v>
                </c:pt>
                <c:pt idx="1">
                  <c:v>3.3114651671352704E-2</c:v>
                </c:pt>
                <c:pt idx="2">
                  <c:v>8.9659481412058734E-2</c:v>
                </c:pt>
                <c:pt idx="3">
                  <c:v>9.0596688534832867E-2</c:v>
                </c:pt>
                <c:pt idx="4">
                  <c:v>9.8094345517025949E-2</c:v>
                </c:pt>
                <c:pt idx="5">
                  <c:v>0.18869103405185877</c:v>
                </c:pt>
                <c:pt idx="6">
                  <c:v>0.24929709465791941</c:v>
                </c:pt>
                <c:pt idx="7">
                  <c:v>0.26991565135895035</c:v>
                </c:pt>
                <c:pt idx="8">
                  <c:v>0.30396751015307716</c:v>
                </c:pt>
                <c:pt idx="9">
                  <c:v>0.31646360512339894</c:v>
                </c:pt>
                <c:pt idx="10">
                  <c:v>0.32364885973133395</c:v>
                </c:pt>
                <c:pt idx="11">
                  <c:v>0.35114026866604187</c:v>
                </c:pt>
                <c:pt idx="12">
                  <c:v>0.36144954701655735</c:v>
                </c:pt>
                <c:pt idx="13">
                  <c:v>0.36457357075913777</c:v>
                </c:pt>
                <c:pt idx="14">
                  <c:v>0.41362074351765071</c:v>
                </c:pt>
                <c:pt idx="15">
                  <c:v>0.44767260231177758</c:v>
                </c:pt>
                <c:pt idx="16">
                  <c:v>0.47141518275538902</c:v>
                </c:pt>
                <c:pt idx="17">
                  <c:v>0.48734770384254922</c:v>
                </c:pt>
                <c:pt idx="18">
                  <c:v>0.50984067478912842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0-4F1C-9D32-F92B3C141B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04745328"/>
        <c:axId val="-1804754032"/>
      </c:barChart>
      <c:catAx>
        <c:axId val="-180474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4032"/>
        <c:crosses val="autoZero"/>
        <c:auto val="1"/>
        <c:lblAlgn val="ctr"/>
        <c:lblOffset val="100"/>
        <c:noMultiLvlLbl val="0"/>
      </c:catAx>
      <c:valAx>
        <c:axId val="-1804754032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-18047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 Другое</c:v>
                </c:pt>
                <c:pt idx="1">
                  <c:v> Религиозные передачи</c:v>
                </c:pt>
                <c:pt idx="2">
                  <c:v> Эротика</c:v>
                </c:pt>
                <c:pt idx="3">
                  <c:v> Азиатские сериалы</c:v>
                </c:pt>
                <c:pt idx="4">
                  <c:v> Детские программы</c:v>
                </c:pt>
                <c:pt idx="5">
                  <c:v> Программы о хобби</c:v>
                </c:pt>
                <c:pt idx="6">
                  <c:v> Спорт</c:v>
                </c:pt>
                <c:pt idx="7">
                  <c:v> Европейские сериалы</c:v>
                </c:pt>
                <c:pt idx="8">
                  <c:v> Новости/аналитические программы</c:v>
                </c:pt>
                <c:pt idx="9">
                  <c:v> Голливудские сериалы</c:v>
                </c:pt>
                <c:pt idx="10">
                  <c:v> Мультфильмы</c:v>
                </c:pt>
                <c:pt idx="11">
                  <c:v> Советские кинофильмы</c:v>
                </c:pt>
                <c:pt idx="12">
                  <c:v> Европейские кинофильмы</c:v>
                </c:pt>
                <c:pt idx="13">
                  <c:v> Видеоблоги</c:v>
                </c:pt>
                <c:pt idx="14">
                  <c:v> Российские сериалы</c:v>
                </c:pt>
                <c:pt idx="15">
                  <c:v> Познавательные программы</c:v>
                </c:pt>
                <c:pt idx="16">
                  <c:v> Российские кинофильмы</c:v>
                </c:pt>
                <c:pt idx="17">
                  <c:v> Голливудские кинофильмы</c:v>
                </c:pt>
                <c:pt idx="18">
                  <c:v> Развлекательные программы</c:v>
                </c:pt>
              </c:strCache>
            </c:strRef>
          </c:cat>
          <c:val>
            <c:numRef>
              <c:f>Лист1!$B$2:$B$20</c:f>
              <c:numCache>
                <c:formatCode>###0.0%</c:formatCode>
                <c:ptCount val="19"/>
                <c:pt idx="0">
                  <c:v>7.0938215102974822E-2</c:v>
                </c:pt>
                <c:pt idx="1">
                  <c:v>2.9748283752860413E-2</c:v>
                </c:pt>
                <c:pt idx="2">
                  <c:v>0.13501144164759726</c:v>
                </c:pt>
                <c:pt idx="3">
                  <c:v>0.11441647597254007</c:v>
                </c:pt>
                <c:pt idx="4">
                  <c:v>4.8054919908466817E-2</c:v>
                </c:pt>
                <c:pt idx="5">
                  <c:v>0.18535469107551489</c:v>
                </c:pt>
                <c:pt idx="6">
                  <c:v>0.11899313501144165</c:v>
                </c:pt>
                <c:pt idx="7">
                  <c:v>0.2585812356979405</c:v>
                </c:pt>
                <c:pt idx="8">
                  <c:v>0.20137299771167047</c:v>
                </c:pt>
                <c:pt idx="9">
                  <c:v>0.33867276887871856</c:v>
                </c:pt>
                <c:pt idx="10">
                  <c:v>0.33867276887871856</c:v>
                </c:pt>
                <c:pt idx="11">
                  <c:v>0.28604118993135014</c:v>
                </c:pt>
                <c:pt idx="12">
                  <c:v>0.38672768878718533</c:v>
                </c:pt>
                <c:pt idx="13">
                  <c:v>0.42791762013729978</c:v>
                </c:pt>
                <c:pt idx="14">
                  <c:v>0.25629290617848971</c:v>
                </c:pt>
                <c:pt idx="15">
                  <c:v>0.39130434782608697</c:v>
                </c:pt>
                <c:pt idx="16">
                  <c:v>0.34553775743707094</c:v>
                </c:pt>
                <c:pt idx="17">
                  <c:v>0.50572082379862704</c:v>
                </c:pt>
                <c:pt idx="18">
                  <c:v>0.37528604118993136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0-4E4A-9F3A-C27C8B0427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04758384"/>
        <c:axId val="-1804752944"/>
      </c:barChart>
      <c:catAx>
        <c:axId val="-180475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2944"/>
        <c:crosses val="autoZero"/>
        <c:auto val="1"/>
        <c:lblAlgn val="ctr"/>
        <c:lblOffset val="100"/>
        <c:noMultiLvlLbl val="0"/>
      </c:catAx>
      <c:valAx>
        <c:axId val="-1804752944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-180475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Есть подписка на услуги платного 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Лист1!$B$2:$E$2</c:f>
              <c:numCache>
                <c:formatCode>0%</c:formatCode>
                <c:ptCount val="4"/>
                <c:pt idx="0">
                  <c:v>0.62</c:v>
                </c:pt>
                <c:pt idx="1">
                  <c:v>0.66</c:v>
                </c:pt>
                <c:pt idx="2">
                  <c:v>0.65</c:v>
                </c:pt>
                <c:pt idx="3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1-4B35-AC02-E9F151F377F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 подписки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Лист1!$B$3:$E$3</c:f>
              <c:numCache>
                <c:formatCode>0%</c:formatCode>
                <c:ptCount val="4"/>
                <c:pt idx="0">
                  <c:v>0.38</c:v>
                </c:pt>
                <c:pt idx="1">
                  <c:v>0.34</c:v>
                </c:pt>
                <c:pt idx="2">
                  <c:v>0.35</c:v>
                </c:pt>
                <c:pt idx="3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1-4B35-AC02-E9F151F37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04752400"/>
        <c:axId val="-1804751856"/>
      </c:barChart>
      <c:catAx>
        <c:axId val="-18047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1856"/>
        <c:crosses val="autoZero"/>
        <c:auto val="1"/>
        <c:lblAlgn val="ctr"/>
        <c:lblOffset val="100"/>
        <c:noMultiLvlLbl val="0"/>
      </c:catAx>
      <c:valAx>
        <c:axId val="-1804751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80475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32573490117472E-2"/>
          <c:y val="1.8181818181818181E-2"/>
          <c:w val="0.70425231623310902"/>
          <c:h val="0.8879193509902171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'МИРОВОЙ РЫНОК'!$B$99</c:f>
              <c:strCache>
                <c:ptCount val="1"/>
                <c:pt idx="0">
                  <c:v>Другие страны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РЫНОК'!$C$99:$H$99</c:f>
              <c:numCache>
                <c:formatCode>0.00</c:formatCode>
                <c:ptCount val="6"/>
                <c:pt idx="0">
                  <c:v>64.7</c:v>
                </c:pt>
                <c:pt idx="1">
                  <c:v>63.92</c:v>
                </c:pt>
                <c:pt idx="2">
                  <c:v>63.16</c:v>
                </c:pt>
                <c:pt idx="3">
                  <c:v>62.4</c:v>
                </c:pt>
                <c:pt idx="4">
                  <c:v>61.65</c:v>
                </c:pt>
                <c:pt idx="5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3-4139-AB36-DDC809F81070}"/>
            </c:ext>
          </c:extLst>
        </c:ser>
        <c:ser>
          <c:idx val="0"/>
          <c:order val="1"/>
          <c:tx>
            <c:strRef>
              <c:f>'МИРОВОЙ РЫНОК'!$B$94</c:f>
              <c:strCache>
                <c:ptCount val="1"/>
                <c:pt idx="0">
                  <c:v>Канада</c:v>
                </c:pt>
              </c:strCache>
            </c:strRef>
          </c:tx>
          <c:spPr>
            <a:solidFill>
              <a:srgbClr val="2A4C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РЫНОК'!$C$94:$H$94</c:f>
              <c:numCache>
                <c:formatCode>0.00</c:formatCode>
                <c:ptCount val="6"/>
                <c:pt idx="0">
                  <c:v>5.4</c:v>
                </c:pt>
                <c:pt idx="1">
                  <c:v>5.3</c:v>
                </c:pt>
                <c:pt idx="2">
                  <c:v>5.21</c:v>
                </c:pt>
                <c:pt idx="3">
                  <c:v>5.1100000000000003</c:v>
                </c:pt>
                <c:pt idx="4">
                  <c:v>5.0199999999999996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3-4139-AB36-DDC809F81070}"/>
            </c:ext>
          </c:extLst>
        </c:ser>
        <c:ser>
          <c:idx val="1"/>
          <c:order val="2"/>
          <c:tx>
            <c:strRef>
              <c:f>'МИРОВОЙ РЫНОК'!$B$95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РЫНОК'!$C$95:$H$95</c:f>
              <c:numCache>
                <c:formatCode>0.00</c:formatCode>
                <c:ptCount val="6"/>
                <c:pt idx="0">
                  <c:v>6.1</c:v>
                </c:pt>
                <c:pt idx="1">
                  <c:v>5.98</c:v>
                </c:pt>
                <c:pt idx="2">
                  <c:v>5.86</c:v>
                </c:pt>
                <c:pt idx="3">
                  <c:v>5.74</c:v>
                </c:pt>
                <c:pt idx="4">
                  <c:v>5.63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93-4139-AB36-DDC809F81070}"/>
            </c:ext>
          </c:extLst>
        </c:ser>
        <c:ser>
          <c:idx val="2"/>
          <c:order val="3"/>
          <c:tx>
            <c:strRef>
              <c:f>'МИРОВОЙ РЫНОК'!$B$96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РЫНОК'!$C$96:$H$96</c:f>
              <c:numCache>
                <c:formatCode>0.00</c:formatCode>
                <c:ptCount val="6"/>
                <c:pt idx="0">
                  <c:v>5.0999999999999996</c:v>
                </c:pt>
                <c:pt idx="1">
                  <c:v>5.2</c:v>
                </c:pt>
                <c:pt idx="2">
                  <c:v>5.31</c:v>
                </c:pt>
                <c:pt idx="3">
                  <c:v>5.41</c:v>
                </c:pt>
                <c:pt idx="4">
                  <c:v>5.52</c:v>
                </c:pt>
                <c:pt idx="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93-4139-AB36-DDC809F81070}"/>
            </c:ext>
          </c:extLst>
        </c:ser>
        <c:ser>
          <c:idx val="3"/>
          <c:order val="4"/>
          <c:tx>
            <c:strRef>
              <c:f>'МИРОВОЙ РЫНОК'!$B$97</c:f>
              <c:strCache>
                <c:ptCount val="1"/>
                <c:pt idx="0">
                  <c:v>Китай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РЫНОК'!$C$97:$H$97</c:f>
              <c:numCache>
                <c:formatCode>0.00</c:formatCode>
                <c:ptCount val="6"/>
                <c:pt idx="0">
                  <c:v>9.1</c:v>
                </c:pt>
                <c:pt idx="1">
                  <c:v>9.06</c:v>
                </c:pt>
                <c:pt idx="2">
                  <c:v>9.0299999999999994</c:v>
                </c:pt>
                <c:pt idx="3">
                  <c:v>8.99</c:v>
                </c:pt>
                <c:pt idx="4">
                  <c:v>8.9600000000000009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3-4139-AB36-DDC809F81070}"/>
            </c:ext>
          </c:extLst>
        </c:ser>
        <c:ser>
          <c:idx val="4"/>
          <c:order val="5"/>
          <c:tx>
            <c:strRef>
              <c:f>'МИРОВОЙ РЫНОК'!$B$98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0A6D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'МИРОВОЙ РЫНОК'!$C$93:$H$93</c:f>
              <c:strCache>
                <c:ptCount val="6"/>
                <c:pt idx="0">
                  <c:v>2021</c:v>
                </c:pt>
                <c:pt idx="1">
                  <c:v>2022F</c:v>
                </c:pt>
                <c:pt idx="2">
                  <c:v>2023F</c:v>
                </c:pt>
                <c:pt idx="3">
                  <c:v>2024F</c:v>
                </c:pt>
                <c:pt idx="4">
                  <c:v>2025F</c:v>
                </c:pt>
                <c:pt idx="5">
                  <c:v>2026F</c:v>
                </c:pt>
              </c:strCache>
            </c:strRef>
          </c:cat>
          <c:val>
            <c:numRef>
              <c:f>'МИРОВОЙ РЫНОК'!$C$98:$H$98</c:f>
              <c:numCache>
                <c:formatCode>0.00</c:formatCode>
                <c:ptCount val="6"/>
                <c:pt idx="0">
                  <c:v>74.400000000000006</c:v>
                </c:pt>
                <c:pt idx="1">
                  <c:v>70.680000000000007</c:v>
                </c:pt>
                <c:pt idx="2">
                  <c:v>67.150000000000006</c:v>
                </c:pt>
                <c:pt idx="3">
                  <c:v>63.79</c:v>
                </c:pt>
                <c:pt idx="4">
                  <c:v>60.6</c:v>
                </c:pt>
                <c:pt idx="5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93-4139-AB36-DDC809F81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-1862598672"/>
        <c:axId val="-1862590512"/>
      </c:barChart>
      <c:lineChart>
        <c:grouping val="standard"/>
        <c:varyColors val="0"/>
        <c:ser>
          <c:idx val="6"/>
          <c:order val="6"/>
          <c:tx>
            <c:strRef>
              <c:f>'МИРОВОЙ РЫНОК'!$B$100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390511127510764E-2"/>
                  <c:y val="-2.7272727272727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93-4139-AB36-DDC809F81070}"/>
                </c:ext>
              </c:extLst>
            </c:dLbl>
            <c:dLbl>
              <c:idx val="1"/>
              <c:layout>
                <c:manualLayout>
                  <c:x val="-5.4904463336667639E-2"/>
                  <c:y val="-2.121212121212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93-4139-AB36-DDC809F81070}"/>
                </c:ext>
              </c:extLst>
            </c:dLbl>
            <c:dLbl>
              <c:idx val="2"/>
              <c:layout>
                <c:manualLayout>
                  <c:x val="-5.2418415545824514E-2"/>
                  <c:y val="-2.1212121212121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93-4139-AB36-DDC809F81070}"/>
                </c:ext>
              </c:extLst>
            </c:dLbl>
            <c:dLbl>
              <c:idx val="3"/>
              <c:layout>
                <c:manualLayout>
                  <c:x val="-6.2362606709197049E-2"/>
                  <c:y val="-2.4242424242424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93-4139-AB36-DDC809F81070}"/>
                </c:ext>
              </c:extLst>
            </c:dLbl>
            <c:dLbl>
              <c:idx val="4"/>
              <c:layout>
                <c:manualLayout>
                  <c:x val="-5.9876558918353882E-2"/>
                  <c:y val="-2.7272727272727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93-4139-AB36-DDC809F81070}"/>
                </c:ext>
              </c:extLst>
            </c:dLbl>
            <c:dLbl>
              <c:idx val="5"/>
              <c:layout>
                <c:manualLayout>
                  <c:x val="-5.9876558918353882E-2"/>
                  <c:y val="-2.7272727272727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193-4139-AB36-DDC809F81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'МИРОВОЙ РЫНОК'!$C$100:$H$100</c:f>
              <c:numCache>
                <c:formatCode>0.00</c:formatCode>
                <c:ptCount val="6"/>
                <c:pt idx="0">
                  <c:v>164.8</c:v>
                </c:pt>
                <c:pt idx="1">
                  <c:v>160.13999999999999</c:v>
                </c:pt>
                <c:pt idx="2">
                  <c:v>155.72</c:v>
                </c:pt>
                <c:pt idx="3">
                  <c:v>151.44</c:v>
                </c:pt>
                <c:pt idx="4">
                  <c:v>147.38</c:v>
                </c:pt>
                <c:pt idx="5">
                  <c:v>143.1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193-4139-AB36-DDC809F81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62588880"/>
        <c:axId val="-1862591056"/>
      </c:lineChart>
      <c:catAx>
        <c:axId val="-186259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62590512"/>
        <c:crosses val="autoZero"/>
        <c:auto val="1"/>
        <c:lblAlgn val="ctr"/>
        <c:lblOffset val="100"/>
        <c:noMultiLvlLbl val="0"/>
      </c:catAx>
      <c:valAx>
        <c:axId val="-1862590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1862598672"/>
        <c:crosses val="autoZero"/>
        <c:crossBetween val="between"/>
      </c:valAx>
      <c:valAx>
        <c:axId val="-186259105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-1862588880"/>
        <c:crosses val="max"/>
        <c:crossBetween val="between"/>
      </c:valAx>
      <c:catAx>
        <c:axId val="-186258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-186259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Резюме!$B$5:$B$14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2022F</c:v>
                </c:pt>
                <c:pt idx="6">
                  <c:v>2023F</c:v>
                </c:pt>
                <c:pt idx="7">
                  <c:v>2024F</c:v>
                </c:pt>
                <c:pt idx="8">
                  <c:v>2025F</c:v>
                </c:pt>
                <c:pt idx="9">
                  <c:v>2026F</c:v>
                </c:pt>
              </c:strCache>
            </c:strRef>
          </c:cat>
          <c:val>
            <c:numRef>
              <c:f>Резюме!$C$5:$C$14</c:f>
              <c:numCache>
                <c:formatCode>General</c:formatCode>
                <c:ptCount val="10"/>
                <c:pt idx="0">
                  <c:v>53.3</c:v>
                </c:pt>
                <c:pt idx="1">
                  <c:v>67.8</c:v>
                </c:pt>
                <c:pt idx="2">
                  <c:v>83.3</c:v>
                </c:pt>
                <c:pt idx="3" formatCode="0.0">
                  <c:v>106.47799999999999</c:v>
                </c:pt>
                <c:pt idx="4" formatCode="0.0">
                  <c:v>119.2660078</c:v>
                </c:pt>
                <c:pt idx="5" formatCode="0.0">
                  <c:v>133.58985533678</c:v>
                </c:pt>
                <c:pt idx="6" formatCode="0.0">
                  <c:v>149.63399696272731</c:v>
                </c:pt>
                <c:pt idx="7" formatCode="0.0">
                  <c:v>167.60503999795088</c:v>
                </c:pt>
                <c:pt idx="8" formatCode="0.0">
                  <c:v>187.73440530170481</c:v>
                </c:pt>
                <c:pt idx="9" formatCode="0.0">
                  <c:v>210.26253393790941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3-4747-A0F6-9CA251FB0F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804756752"/>
        <c:axId val="-1804750768"/>
      </c:barChart>
      <c:catAx>
        <c:axId val="-18047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0768"/>
        <c:crosses val="autoZero"/>
        <c:auto val="1"/>
        <c:lblAlgn val="ctr"/>
        <c:lblOffset val="100"/>
        <c:noMultiLvlLbl val="0"/>
      </c:catAx>
      <c:valAx>
        <c:axId val="-180475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047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прогноз!$C$29</c:f>
              <c:strCache>
                <c:ptCount val="1"/>
                <c:pt idx="0">
                  <c:v>Аналоговое кабельное 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прогноз!$D$26:$H$26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</c:strCache>
            </c:strRef>
          </c:cat>
          <c:val>
            <c:numRef>
              <c:f>прогноз!$D$29:$H$29</c:f>
              <c:numCache>
                <c:formatCode>0%</c:formatCode>
                <c:ptCount val="5"/>
                <c:pt idx="0">
                  <c:v>0.2765939787673925</c:v>
                </c:pt>
                <c:pt idx="1">
                  <c:v>0.26935448966855613</c:v>
                </c:pt>
                <c:pt idx="2">
                  <c:v>0.25516025045752899</c:v>
                </c:pt>
                <c:pt idx="3">
                  <c:v>0.23011990836411308</c:v>
                </c:pt>
                <c:pt idx="4">
                  <c:v>0.2211921061104338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5-411F-AB26-9D446318527F}"/>
            </c:ext>
          </c:extLst>
        </c:ser>
        <c:ser>
          <c:idx val="1"/>
          <c:order val="1"/>
          <c:tx>
            <c:strRef>
              <c:f>прогноз!$C$30</c:f>
              <c:strCache>
                <c:ptCount val="1"/>
                <c:pt idx="0">
                  <c:v>Цифровое кабельное ТВ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прогноз!$D$26:$H$26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</c:strCache>
            </c:strRef>
          </c:cat>
          <c:val>
            <c:numRef>
              <c:f>прогноз!$D$30:$H$30</c:f>
              <c:numCache>
                <c:formatCode>0%</c:formatCode>
                <c:ptCount val="5"/>
                <c:pt idx="0">
                  <c:v>0.1392233250259001</c:v>
                </c:pt>
                <c:pt idx="1">
                  <c:v>0.13947260641095099</c:v>
                </c:pt>
                <c:pt idx="2">
                  <c:v>0.13580356161889393</c:v>
                </c:pt>
                <c:pt idx="3">
                  <c:v>0.15955970876291134</c:v>
                </c:pt>
                <c:pt idx="4">
                  <c:v>0.15821262519353566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5-411F-AB26-9D446318527F}"/>
            </c:ext>
          </c:extLst>
        </c:ser>
        <c:ser>
          <c:idx val="2"/>
          <c:order val="2"/>
          <c:tx>
            <c:strRef>
              <c:f>прогноз!$C$31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прогноз!$D$26:$H$26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</c:strCache>
            </c:strRef>
          </c:cat>
          <c:val>
            <c:numRef>
              <c:f>прогноз!$D$31:$H$31</c:f>
              <c:numCache>
                <c:formatCode>0%</c:formatCode>
                <c:ptCount val="5"/>
                <c:pt idx="0">
                  <c:v>0.1887698958603988</c:v>
                </c:pt>
                <c:pt idx="1">
                  <c:v>0.19618537427094079</c:v>
                </c:pt>
                <c:pt idx="2">
                  <c:v>0.21888401624732162</c:v>
                </c:pt>
                <c:pt idx="3">
                  <c:v>0.21782424031174738</c:v>
                </c:pt>
                <c:pt idx="4">
                  <c:v>0.23141277660951712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5-411F-AB26-9D446318527F}"/>
            </c:ext>
          </c:extLst>
        </c:ser>
        <c:ser>
          <c:idx val="3"/>
          <c:order val="3"/>
          <c:tx>
            <c:strRef>
              <c:f>прогноз!$C$32</c:f>
              <c:strCache>
                <c:ptCount val="1"/>
                <c:pt idx="0">
                  <c:v>Спутниковое ТВ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прогноз!$D$26:$H$26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</c:strCache>
            </c:strRef>
          </c:cat>
          <c:val>
            <c:numRef>
              <c:f>прогноз!$D$32:$H$32</c:f>
              <c:numCache>
                <c:formatCode>0%</c:formatCode>
                <c:ptCount val="5"/>
                <c:pt idx="0">
                  <c:v>0.39541280034630855</c:v>
                </c:pt>
                <c:pt idx="1">
                  <c:v>0.39498752964955214</c:v>
                </c:pt>
                <c:pt idx="2">
                  <c:v>0.39015217167625532</c:v>
                </c:pt>
                <c:pt idx="3">
                  <c:v>0.39249614256122822</c:v>
                </c:pt>
                <c:pt idx="4">
                  <c:v>0.38918249208651351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E5-411F-AB26-9D446318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04750224"/>
        <c:axId val="-1804749136"/>
      </c:barChart>
      <c:catAx>
        <c:axId val="-180475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49136"/>
        <c:crosses val="autoZero"/>
        <c:auto val="1"/>
        <c:lblAlgn val="ctr"/>
        <c:lblOffset val="100"/>
        <c:noMultiLvlLbl val="0"/>
      </c:catAx>
      <c:valAx>
        <c:axId val="-180474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'[СВОД БД TV B2C_15_06.xlsx]Лист2'!$C$29</c:f>
              <c:strCache>
                <c:ptCount val="1"/>
                <c:pt idx="0">
                  <c:v>Аналоговое кабельное 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'[СВОД БД TV B2C_15_06.xlsx]Лист2'!$D$26:$K$26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'[СВОД БД TV B2C_15_06.xlsx]Лист2'!$D$29:$K$29</c:f>
              <c:numCache>
                <c:formatCode>0%</c:formatCode>
                <c:ptCount val="5"/>
                <c:pt idx="0">
                  <c:v>0.23011990836411308</c:v>
                </c:pt>
                <c:pt idx="1">
                  <c:v>0.2211921061104338</c:v>
                </c:pt>
                <c:pt idx="2">
                  <c:v>0.20948366628669471</c:v>
                </c:pt>
                <c:pt idx="3">
                  <c:v>0.19511710531043203</c:v>
                </c:pt>
                <c:pt idx="4">
                  <c:v>0.17948471299254504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C-4803-AF40-5FECABFC421E}"/>
            </c:ext>
          </c:extLst>
        </c:ser>
        <c:ser>
          <c:idx val="1"/>
          <c:order val="1"/>
          <c:tx>
            <c:strRef>
              <c:f>'[СВОД БД TV B2C_15_06.xlsx]Лист2'!$C$30</c:f>
              <c:strCache>
                <c:ptCount val="1"/>
                <c:pt idx="0">
                  <c:v>Цифровое кабельное ТВ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'[СВОД БД TV B2C_15_06.xlsx]Лист2'!$D$26:$K$26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'[СВОД БД TV B2C_15_06.xlsx]Лист2'!$D$30:$K$30</c:f>
              <c:numCache>
                <c:formatCode>0%</c:formatCode>
                <c:ptCount val="5"/>
                <c:pt idx="0">
                  <c:v>0.15955970876291134</c:v>
                </c:pt>
                <c:pt idx="1">
                  <c:v>0.15821262519353566</c:v>
                </c:pt>
                <c:pt idx="2">
                  <c:v>0.15628254134222377</c:v>
                </c:pt>
                <c:pt idx="3">
                  <c:v>0.15356260955972603</c:v>
                </c:pt>
                <c:pt idx="4">
                  <c:v>0.15067677903817314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C-4803-AF40-5FECABFC421E}"/>
            </c:ext>
          </c:extLst>
        </c:ser>
        <c:ser>
          <c:idx val="2"/>
          <c:order val="2"/>
          <c:tx>
            <c:strRef>
              <c:f>'[СВОД БД TV B2C_15_06.xlsx]Лист2'!$C$31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'[СВОД БД TV B2C_15_06.xlsx]Лист2'!$D$26:$K$26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'[СВОД БД TV B2C_15_06.xlsx]Лист2'!$D$31:$K$31</c:f>
              <c:numCache>
                <c:formatCode>0%</c:formatCode>
                <c:ptCount val="5"/>
                <c:pt idx="0">
                  <c:v>0.21782424031174738</c:v>
                </c:pt>
                <c:pt idx="1">
                  <c:v>0.23141277660951712</c:v>
                </c:pt>
                <c:pt idx="2">
                  <c:v>0.24979905566926394</c:v>
                </c:pt>
                <c:pt idx="3">
                  <c:v>0.27357622705195161</c:v>
                </c:pt>
                <c:pt idx="4">
                  <c:v>0.29919321784839492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C-4803-AF40-5FECABFC421E}"/>
            </c:ext>
          </c:extLst>
        </c:ser>
        <c:ser>
          <c:idx val="3"/>
          <c:order val="3"/>
          <c:tx>
            <c:strRef>
              <c:f>'[СВОД БД TV B2C_15_06.xlsx]Лист2'!$C$32</c:f>
              <c:strCache>
                <c:ptCount val="1"/>
                <c:pt idx="0">
                  <c:v>Спутниковое ТВ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'[СВОД БД TV B2C_15_06.xlsx]Лист2'!$D$26:$K$26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'[СВОД БД TV B2C_15_06.xlsx]Лист2'!$D$32:$K$32</c:f>
              <c:numCache>
                <c:formatCode>0%</c:formatCode>
                <c:ptCount val="5"/>
                <c:pt idx="0">
                  <c:v>0.39249614256122822</c:v>
                </c:pt>
                <c:pt idx="1">
                  <c:v>0.38918249208651351</c:v>
                </c:pt>
                <c:pt idx="2">
                  <c:v>0.38443473670181755</c:v>
                </c:pt>
                <c:pt idx="3">
                  <c:v>0.37774405807789047</c:v>
                </c:pt>
                <c:pt idx="4">
                  <c:v>0.37064529012088693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C-4803-AF40-5FECABFC4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04747504"/>
        <c:axId val="-1804746960"/>
      </c:barChart>
      <c:catAx>
        <c:axId val="-18047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46960"/>
        <c:crosses val="autoZero"/>
        <c:auto val="1"/>
        <c:lblAlgn val="ctr"/>
        <c:lblOffset val="100"/>
        <c:noMultiLvlLbl val="0"/>
      </c:catAx>
      <c:valAx>
        <c:axId val="-18047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4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21660393819821E-2"/>
          <c:y val="2.6628617796513328E-2"/>
          <c:w val="0.87302756765749501"/>
          <c:h val="0.74670243707765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Графики!$D$117</c:f>
              <c:strCache>
                <c:ptCount val="1"/>
                <c:pt idx="0">
                  <c:v>Аналоговое кабельное ТВ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Графики!$E$116:$M$116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</c:strCache>
            </c:strRef>
          </c:cat>
          <c:val>
            <c:numRef>
              <c:f>Графики!$E$117:$M$117</c:f>
              <c:numCache>
                <c:formatCode>_-* #\ ##0_-;\-* #\ ##0_-;_-* "-"??_-;_-@_-</c:formatCode>
                <c:ptCount val="9"/>
                <c:pt idx="0">
                  <c:v>23352.325080000002</c:v>
                </c:pt>
                <c:pt idx="1">
                  <c:v>23943.681479999999</c:v>
                </c:pt>
                <c:pt idx="2">
                  <c:v>22846.364460000001</c:v>
                </c:pt>
                <c:pt idx="3">
                  <c:v>20115.052920000002</c:v>
                </c:pt>
                <c:pt idx="4">
                  <c:v>18564.896200499999</c:v>
                </c:pt>
                <c:pt idx="5">
                  <c:v>17233.396254974999</c:v>
                </c:pt>
                <c:pt idx="6">
                  <c:v>15553.988396096398</c:v>
                </c:pt>
                <c:pt idx="7">
                  <c:v>13987.392313531453</c:v>
                </c:pt>
                <c:pt idx="8">
                  <c:v>12373.649944838908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8-407D-92CC-BAA29648CE45}"/>
            </c:ext>
          </c:extLst>
        </c:ser>
        <c:ser>
          <c:idx val="1"/>
          <c:order val="1"/>
          <c:tx>
            <c:strRef>
              <c:f>Графики!$D$118</c:f>
              <c:strCache>
                <c:ptCount val="1"/>
                <c:pt idx="0">
                  <c:v>Цифровое кабельное ТВ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Графики!$E$116:$M$116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</c:strCache>
            </c:strRef>
          </c:cat>
          <c:val>
            <c:numRef>
              <c:f>Графики!$E$118:$M$118</c:f>
              <c:numCache>
                <c:formatCode>_-* #\ ##0_-;\-* #\ ##0_-;_-* "-"??_-;_-@_-</c:formatCode>
                <c:ptCount val="9"/>
                <c:pt idx="0">
                  <c:v>15768.063480000001</c:v>
                </c:pt>
                <c:pt idx="1">
                  <c:v>15830.87508</c:v>
                </c:pt>
                <c:pt idx="2">
                  <c:v>15652.927079999999</c:v>
                </c:pt>
                <c:pt idx="3">
                  <c:v>20993.995746669389</c:v>
                </c:pt>
                <c:pt idx="4">
                  <c:v>22477.9271075016</c:v>
                </c:pt>
                <c:pt idx="5">
                  <c:v>22322.986663447835</c:v>
                </c:pt>
                <c:pt idx="6">
                  <c:v>21935.079701842486</c:v>
                </c:pt>
                <c:pt idx="7">
                  <c:v>21433.706451514656</c:v>
                </c:pt>
                <c:pt idx="8">
                  <c:v>20471.376774099714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8-407D-92CC-BAA29648CE45}"/>
            </c:ext>
          </c:extLst>
        </c:ser>
        <c:ser>
          <c:idx val="2"/>
          <c:order val="2"/>
          <c:tx>
            <c:strRef>
              <c:f>Графики!$D$119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Графики!$E$116:$M$116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</c:strCache>
            </c:strRef>
          </c:cat>
          <c:val>
            <c:numRef>
              <c:f>Графики!$E$119:$M$119</c:f>
              <c:numCache>
                <c:formatCode>_-* #\ ##0_-;\-* #\ ##0_-;_-* "-"??_-;_-@_-</c:formatCode>
                <c:ptCount val="9"/>
                <c:pt idx="0">
                  <c:v>26448.416640000003</c:v>
                </c:pt>
                <c:pt idx="1">
                  <c:v>27679.728239999997</c:v>
                </c:pt>
                <c:pt idx="2">
                  <c:v>25200.744839999999</c:v>
                </c:pt>
                <c:pt idx="3">
                  <c:v>27161.391577103226</c:v>
                </c:pt>
                <c:pt idx="4">
                  <c:v>28005.355845760514</c:v>
                </c:pt>
                <c:pt idx="5">
                  <c:v>30418.155872357245</c:v>
                </c:pt>
                <c:pt idx="6">
                  <c:v>33060.985543454655</c:v>
                </c:pt>
                <c:pt idx="7">
                  <c:v>36790.26471275634</c:v>
                </c:pt>
                <c:pt idx="8">
                  <c:v>40510.271792904707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8-407D-92CC-BAA29648CE45}"/>
            </c:ext>
          </c:extLst>
        </c:ser>
        <c:ser>
          <c:idx val="3"/>
          <c:order val="3"/>
          <c:tx>
            <c:strRef>
              <c:f>Графики!$D$120</c:f>
              <c:strCache>
                <c:ptCount val="1"/>
                <c:pt idx="0">
                  <c:v>Спутниковое ТВ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Графики!$E$116:$M$116</c:f>
              <c:strCach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  <c:pt idx="8">
                  <c:v>2026F</c:v>
                </c:pt>
              </c:strCache>
            </c:strRef>
          </c:cat>
          <c:val>
            <c:numRef>
              <c:f>Графики!$E$120:$M$120</c:f>
              <c:numCache>
                <c:formatCode>_-* #\ ##0_-;\-* #\ ##0_-;_-* "-"??_-;_-@_-</c:formatCode>
                <c:ptCount val="9"/>
                <c:pt idx="0">
                  <c:v>29683.939200000008</c:v>
                </c:pt>
                <c:pt idx="1">
                  <c:v>30945.78610641215</c:v>
                </c:pt>
                <c:pt idx="2">
                  <c:v>30924.703891532823</c:v>
                </c:pt>
                <c:pt idx="3">
                  <c:v>36241.0723</c:v>
                </c:pt>
                <c:pt idx="4">
                  <c:v>35837.912186999994</c:v>
                </c:pt>
                <c:pt idx="5">
                  <c:v>35942.167931543998</c:v>
                </c:pt>
                <c:pt idx="6">
                  <c:v>35650.454566324086</c:v>
                </c:pt>
                <c:pt idx="7">
                  <c:v>35149.421150797367</c:v>
                </c:pt>
                <c:pt idx="8">
                  <c:v>34631.429681206668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8-407D-92CC-BAA29648C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04758928"/>
        <c:axId val="-1804753488"/>
      </c:barChart>
      <c:catAx>
        <c:axId val="-180475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53488"/>
        <c:crosses val="autoZero"/>
        <c:auto val="1"/>
        <c:lblAlgn val="ctr"/>
        <c:lblOffset val="100"/>
        <c:noMultiLvlLbl val="0"/>
      </c:catAx>
      <c:valAx>
        <c:axId val="-18047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5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Обеспеченность телевидением</a:t>
            </a:r>
            <a:r>
              <a:rPr lang="ru-RU" baseline="0" dirty="0"/>
              <a:t> в </a:t>
            </a:r>
            <a:r>
              <a:rPr lang="ru-RU" baseline="0" dirty="0" smtClean="0"/>
              <a:t>России 2014-2025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Графики!$D$71</c:f>
              <c:strCache>
                <c:ptCount val="1"/>
                <c:pt idx="0">
                  <c:v>ОТТ сервисы операторов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Графики!$E$70:$P$70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F</c:v>
                </c:pt>
                <c:pt idx="9">
                  <c:v>2023F</c:v>
                </c:pt>
                <c:pt idx="10">
                  <c:v>2024F</c:v>
                </c:pt>
                <c:pt idx="11">
                  <c:v>2025F</c:v>
                </c:pt>
              </c:strCache>
            </c:strRef>
          </c:cat>
          <c:val>
            <c:numRef>
              <c:f>Графики!$E$71:$P$71</c:f>
              <c:numCache>
                <c:formatCode>General</c:formatCode>
                <c:ptCount val="12"/>
                <c:pt idx="5">
                  <c:v>2.8</c:v>
                </c:pt>
                <c:pt idx="6">
                  <c:v>6.5</c:v>
                </c:pt>
                <c:pt idx="7">
                  <c:v>10.199999999999999</c:v>
                </c:pt>
                <c:pt idx="8">
                  <c:v>11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B-43DE-BE73-72BDA17B2B12}"/>
            </c:ext>
          </c:extLst>
        </c:ser>
        <c:ser>
          <c:idx val="1"/>
          <c:order val="1"/>
          <c:tx>
            <c:strRef>
              <c:f>Графики!$D$72</c:f>
              <c:strCache>
                <c:ptCount val="1"/>
                <c:pt idx="0">
                  <c:v>Онлайн-кинотеатры (стриминг телеканалов)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Графики!$E$70:$P$70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F</c:v>
                </c:pt>
                <c:pt idx="9">
                  <c:v>2023F</c:v>
                </c:pt>
                <c:pt idx="10">
                  <c:v>2024F</c:v>
                </c:pt>
                <c:pt idx="11">
                  <c:v>2025F</c:v>
                </c:pt>
              </c:strCache>
            </c:strRef>
          </c:cat>
          <c:val>
            <c:numRef>
              <c:f>Графики!$E$72:$P$72</c:f>
              <c:numCache>
                <c:formatCode>_-* #\ ##0.0_-;\-* #\ ##0.0_-;_-*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0.3</c:v>
                </c:pt>
                <c:pt idx="4">
                  <c:v>1</c:v>
                </c:pt>
                <c:pt idx="5">
                  <c:v>2.8</c:v>
                </c:pt>
                <c:pt idx="6">
                  <c:v>12</c:v>
                </c:pt>
                <c:pt idx="7">
                  <c:v>32</c:v>
                </c:pt>
                <c:pt idx="8">
                  <c:v>30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B-43DE-BE73-72BDA17B2B12}"/>
            </c:ext>
          </c:extLst>
        </c:ser>
        <c:ser>
          <c:idx val="2"/>
          <c:order val="2"/>
          <c:tx>
            <c:strRef>
              <c:f>Графики!$D$73</c:f>
              <c:strCache>
                <c:ptCount val="1"/>
                <c:pt idx="0">
                  <c:v>Платное ТВ, млн. абонентов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Графики!$E$70:$P$70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F</c:v>
                </c:pt>
                <c:pt idx="9">
                  <c:v>2023F</c:v>
                </c:pt>
                <c:pt idx="10">
                  <c:v>2024F</c:v>
                </c:pt>
                <c:pt idx="11">
                  <c:v>2025F</c:v>
                </c:pt>
              </c:strCache>
            </c:strRef>
          </c:cat>
          <c:val>
            <c:numRef>
              <c:f>Графики!$E$73:$P$73</c:f>
              <c:numCache>
                <c:formatCode>_-* #\ ##0.0_-;\-* #\ ##0.0_-;_-* "-"??_-;_-@_-</c:formatCode>
                <c:ptCount val="12"/>
                <c:pt idx="0">
                  <c:v>37.559999999999995</c:v>
                </c:pt>
                <c:pt idx="1">
                  <c:v>39.799999999999997</c:v>
                </c:pt>
                <c:pt idx="2">
                  <c:v>40.86</c:v>
                </c:pt>
                <c:pt idx="3">
                  <c:v>41.903727000000003</c:v>
                </c:pt>
                <c:pt idx="4">
                  <c:v>43.193846999999998</c:v>
                </c:pt>
                <c:pt idx="5">
                  <c:v>43.364282941066158</c:v>
                </c:pt>
                <c:pt idx="6">
                  <c:v>43.801712000000002</c:v>
                </c:pt>
                <c:pt idx="7">
                  <c:v>43.899704</c:v>
                </c:pt>
                <c:pt idx="8">
                  <c:v>43.407122066130093</c:v>
                </c:pt>
                <c:pt idx="9">
                  <c:v>42.624902531921819</c:v>
                </c:pt>
                <c:pt idx="10">
                  <c:v>41.644688031821474</c:v>
                </c:pt>
                <c:pt idx="11">
                  <c:v>40.74459468086426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2B-43DE-BE73-72BDA17B2B12}"/>
            </c:ext>
          </c:extLst>
        </c:ser>
        <c:ser>
          <c:idx val="3"/>
          <c:order val="3"/>
          <c:tx>
            <c:strRef>
              <c:f>Графики!$D$74</c:f>
              <c:strCache>
                <c:ptCount val="1"/>
                <c:pt idx="0">
                  <c:v>Аналоговое эфирное ТВ (бесплатное), ДХ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Графики!$E$70:$P$70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F</c:v>
                </c:pt>
                <c:pt idx="9">
                  <c:v>2023F</c:v>
                </c:pt>
                <c:pt idx="10">
                  <c:v>2024F</c:v>
                </c:pt>
                <c:pt idx="11">
                  <c:v>2025F</c:v>
                </c:pt>
              </c:strCache>
            </c:strRef>
          </c:cat>
          <c:val>
            <c:numRef>
              <c:f>Графики!$E$74:$P$74</c:f>
              <c:numCache>
                <c:formatCode>_-* #\ ##0.0_-;\-* #\ ##0.0_-;_-* "-"??_-;_-@_-</c:formatCode>
                <c:ptCount val="12"/>
                <c:pt idx="0">
                  <c:v>16.5</c:v>
                </c:pt>
                <c:pt idx="1">
                  <c:v>14.2</c:v>
                </c:pt>
                <c:pt idx="2">
                  <c:v>12.7</c:v>
                </c:pt>
                <c:pt idx="3">
                  <c:v>11.2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1.5</c:v>
                </c:pt>
                <c:pt idx="8">
                  <c:v>0.5</c:v>
                </c:pt>
                <c:pt idx="9">
                  <c:v>0.1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2B-43DE-BE73-72BDA17B2B12}"/>
            </c:ext>
          </c:extLst>
        </c:ser>
        <c:ser>
          <c:idx val="4"/>
          <c:order val="4"/>
          <c:tx>
            <c:strRef>
              <c:f>Графики!$D$75</c:f>
              <c:strCache>
                <c:ptCount val="1"/>
                <c:pt idx="0">
                  <c:v>Цифровое эфирное ТВ (бесплатное), ДХ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Графики!$E$70:$P$70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 F</c:v>
                </c:pt>
                <c:pt idx="9">
                  <c:v>2023F</c:v>
                </c:pt>
                <c:pt idx="10">
                  <c:v>2024F</c:v>
                </c:pt>
                <c:pt idx="11">
                  <c:v>2025F</c:v>
                </c:pt>
              </c:strCache>
            </c:strRef>
          </c:cat>
          <c:val>
            <c:numRef>
              <c:f>Графики!$E$75:$P$75</c:f>
              <c:numCache>
                <c:formatCode>_-* #\ ##0.0_-;\-* #\ ##0.0_-;_-* "-"??_-;_-@_-</c:formatCode>
                <c:ptCount val="12"/>
                <c:pt idx="0">
                  <c:v>0.4</c:v>
                </c:pt>
                <c:pt idx="1">
                  <c:v>0.5</c:v>
                </c:pt>
                <c:pt idx="2">
                  <c:v>0.8</c:v>
                </c:pt>
                <c:pt idx="3">
                  <c:v>1.3</c:v>
                </c:pt>
                <c:pt idx="4">
                  <c:v>1.8</c:v>
                </c:pt>
                <c:pt idx="5">
                  <c:v>11.6</c:v>
                </c:pt>
                <c:pt idx="6">
                  <c:v>15.7</c:v>
                </c:pt>
                <c:pt idx="7">
                  <c:v>15.8</c:v>
                </c:pt>
                <c:pt idx="8">
                  <c:v>15.9</c:v>
                </c:pt>
                <c:pt idx="9">
                  <c:v>15.8</c:v>
                </c:pt>
                <c:pt idx="10">
                  <c:v>15.7</c:v>
                </c:pt>
                <c:pt idx="11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2B-43DE-BE73-72BDA17B2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04756208"/>
        <c:axId val="-1804748592"/>
      </c:areaChart>
      <c:catAx>
        <c:axId val="-180475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48592"/>
        <c:crosses val="autoZero"/>
        <c:auto val="1"/>
        <c:lblAlgn val="ctr"/>
        <c:lblOffset val="100"/>
        <c:noMultiLvlLbl val="0"/>
      </c:catAx>
      <c:valAx>
        <c:axId val="-180474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04756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поддержки Smart 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0.53</c:v>
                </c:pt>
                <c:pt idx="2">
                  <c:v>0.5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5-4D05-9F4D-5E0CB57208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Smart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0.43</c:v>
                </c:pt>
                <c:pt idx="1">
                  <c:v>0.47</c:v>
                </c:pt>
                <c:pt idx="2">
                  <c:v>0.5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5-4D05-9F4D-5E0CB57208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1804744784"/>
        <c:axId val="-18047545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Темп прироста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6351703924660571E-2"/>
                  <c:y val="-0.3879140486227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C5-4D05-9F4D-5E0CB57208A7}"/>
                </c:ext>
              </c:extLst>
            </c:dLbl>
            <c:dLbl>
              <c:idx val="2"/>
              <c:layout>
                <c:manualLayout>
                  <c:x val="-4.19655435420134E-2"/>
                  <c:y val="-0.48415909831994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C5-4D05-9F4D-5E0CB57208A7}"/>
                </c:ext>
              </c:extLst>
            </c:dLbl>
            <c:dLbl>
              <c:idx val="3"/>
              <c:layout>
                <c:manualLayout>
                  <c:x val="-4.6894085321282225E-2"/>
                  <c:y val="-5.646589738051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C5-4D05-9F4D-5E0CB57208A7}"/>
                </c:ext>
              </c:extLst>
            </c:dLbl>
            <c:dLbl>
              <c:idx val="4"/>
              <c:layout>
                <c:manualLayout>
                  <c:x val="-4.428036607307969E-2"/>
                  <c:y val="-0.24708064296436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C5-4D05-9F4D-5E0CB5720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accent3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0.0%</c:formatCode>
                <c:ptCount val="5"/>
                <c:pt idx="1">
                  <c:v>8.5106382978723361E-2</c:v>
                </c:pt>
                <c:pt idx="2">
                  <c:v>6.0000000000000053E-2</c:v>
                </c:pt>
                <c:pt idx="3">
                  <c:v>0.16666666666666663</c:v>
                </c:pt>
                <c:pt idx="4">
                  <c:v>0.11764705882352951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C5-4D05-9F4D-5E0CB5720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04744240"/>
        <c:axId val="-1804757840"/>
      </c:lineChart>
      <c:catAx>
        <c:axId val="-18047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54576"/>
        <c:crosses val="autoZero"/>
        <c:auto val="1"/>
        <c:lblAlgn val="ctr"/>
        <c:lblOffset val="100"/>
        <c:noMultiLvlLbl val="0"/>
      </c:catAx>
      <c:valAx>
        <c:axId val="-18047545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44784"/>
        <c:crosses val="autoZero"/>
        <c:crossBetween val="between"/>
      </c:valAx>
      <c:valAx>
        <c:axId val="-1804757840"/>
        <c:scaling>
          <c:orientation val="minMax"/>
          <c:max val="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44240"/>
        <c:crosses val="max"/>
        <c:crossBetween val="between"/>
      </c:valAx>
      <c:catAx>
        <c:axId val="-180474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80475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Smart TV шт.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2022F</c:v>
                </c:pt>
                <c:pt idx="5">
                  <c:v>2023F</c:v>
                </c:pt>
                <c:pt idx="6">
                  <c:v>2024F</c:v>
                </c:pt>
                <c:pt idx="7">
                  <c:v>2025F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2.85</c:v>
                </c:pt>
                <c:pt idx="1">
                  <c:v>3.37</c:v>
                </c:pt>
                <c:pt idx="2">
                  <c:v>5.14</c:v>
                </c:pt>
                <c:pt idx="3">
                  <c:v>4.22</c:v>
                </c:pt>
                <c:pt idx="4">
                  <c:v>3.8</c:v>
                </c:pt>
                <c:pt idx="5">
                  <c:v>3.8</c:v>
                </c:pt>
                <c:pt idx="6">
                  <c:v>4.0999999999999996</c:v>
                </c:pt>
                <c:pt idx="7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36-4AD3-8A5C-356751B046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1804746416"/>
        <c:axId val="-1804745872"/>
      </c:lineChart>
      <c:catAx>
        <c:axId val="-18047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45872"/>
        <c:crosses val="autoZero"/>
        <c:auto val="1"/>
        <c:lblAlgn val="ctr"/>
        <c:lblOffset val="100"/>
        <c:noMultiLvlLbl val="0"/>
      </c:catAx>
      <c:valAx>
        <c:axId val="-18047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-18047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0.14128</cdr:x>
      <cdr:y>0.15977</cdr:y>
    </cdr:from>
    <cdr:to>
      <cdr:x>0.21835</cdr:x>
      <cdr:y>0.21303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457200"/>
          <a:ext cx="4572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0.10275</cdr:x>
      <cdr:y>0.07989</cdr:y>
    </cdr:from>
    <cdr:to>
      <cdr:x>0.17982</cdr:x>
      <cdr:y>0.15977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228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95,2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0.19266</cdr:x>
      <cdr:y>0.05326</cdr:y>
    </cdr:from>
    <cdr:to>
      <cdr:x>0.26972</cdr:x>
      <cdr:y>0.13314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43000" y="1524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98,4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0.29541</cdr:x>
      <cdr:y>0.05326</cdr:y>
    </cdr:from>
    <cdr:to>
      <cdr:x>0.37248</cdr:x>
      <cdr:y>0.13314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52600" y="1524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94,6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0.39817</cdr:x>
      <cdr:y>0.02663</cdr:y>
    </cdr:from>
    <cdr:to>
      <cdr:x>0.48718</cdr:x>
      <cdr:y>0.11081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66535" y="81132"/>
          <a:ext cx="529065" cy="256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104,5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0.49304</cdr:x>
      <cdr:y>0.01141</cdr:y>
    </cdr:from>
    <cdr:to>
      <cdr:x>0.58489</cdr:x>
      <cdr:y>0.09129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30439" y="34761"/>
          <a:ext cx="545913" cy="243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104,8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0.59083</cdr:x>
      <cdr:y>0.0078</cdr:y>
    </cdr:from>
    <cdr:to>
      <cdr:x>0.67949</cdr:x>
      <cdr:y>0.08769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11632" y="23775"/>
          <a:ext cx="526968" cy="243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105,9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0.68073</cdr:x>
      <cdr:y>0.0078</cdr:y>
    </cdr:from>
    <cdr:to>
      <cdr:x>0.76923</cdr:x>
      <cdr:y>0.08769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046011" y="23775"/>
          <a:ext cx="525989" cy="243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106,2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0.78205</cdr:x>
      <cdr:y>0.00934</cdr:y>
    </cdr:from>
    <cdr:to>
      <cdr:x>0.87179</cdr:x>
      <cdr:y>0.08437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48200" y="28465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107,3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0.88462</cdr:x>
      <cdr:y>0.00263</cdr:y>
    </cdr:from>
    <cdr:to>
      <cdr:x>0.97436</cdr:x>
      <cdr:y>0.07766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57800" y="8024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107,9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0.15528</cdr:x>
      <cdr:y>0.5</cdr:y>
    </cdr:from>
    <cdr:to>
      <cdr:x>0.3065</cdr:x>
      <cdr:y>0.58544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8940" y="1855810"/>
          <a:ext cx="914400" cy="317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0.13007</cdr:x>
      <cdr:y>0.45894</cdr:y>
    </cdr:from>
    <cdr:to>
      <cdr:x>0.29389</cdr:x>
      <cdr:y>0.54106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6540" y="170341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Аналоговое ТВ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0.65934</cdr:x>
      <cdr:y>0.40067</cdr:y>
    </cdr:from>
    <cdr:to>
      <cdr:x>0.81056</cdr:x>
      <cdr:y>0.48279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86940" y="1487124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Платное ТВ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0.62784</cdr:x>
      <cdr:y>0.54248</cdr:y>
    </cdr:from>
    <cdr:to>
      <cdr:x>0.86727</cdr:x>
      <cdr:y>0.60407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6440" y="2013483"/>
          <a:ext cx="1447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Онлайн-кинотеатры 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1C488-6CC5-47EB-B9E9-3E5F72D29AE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752475"/>
            <a:ext cx="3606800" cy="202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4013"/>
            <a:ext cx="8553450" cy="236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182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182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91F2-8139-4373-8D79-6336D6434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91F2-8139-4373-8D79-6336D643496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2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7910B-D75C-DE44-B6EA-95153F2D06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5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7910B-D75C-DE44-B6EA-95153F2D060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4169"/>
            <a:ext cx="9089390" cy="1262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67532"/>
            <a:ext cx="7485380" cy="1503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C41B-EE92-440B-A84E-ADBD2F5983F3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1570-74CD-4D3E-A0A6-770BE6D2943C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18D2-FF58-4301-B6CB-A170E9A70748}" type="datetime1">
              <a:rPr lang="en-US" smtClean="0"/>
              <a:t>9/22/2022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8847-4DE7-4513-8D0F-F8ABB00FA343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C1DC-B2AD-4A9F-B73C-BFA2A52846C4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ctrTitle"/>
          </p:nvPr>
        </p:nvSpPr>
        <p:spPr>
          <a:xfrm>
            <a:off x="469900" y="339726"/>
            <a:ext cx="88868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dirty="0"/>
            </a:lvl1pPr>
          </a:lstStyle>
          <a:p>
            <a:pPr lvl="0"/>
            <a:endParaRPr dirty="0"/>
          </a:p>
        </p:txBody>
      </p:sp>
      <p:sp>
        <p:nvSpPr>
          <p:cNvPr id="13" name="Google Shape;13;p32"/>
          <p:cNvSpPr txBox="1">
            <a:spLocks noGrp="1"/>
          </p:cNvSpPr>
          <p:nvPr>
            <p:ph type="subTitle" idx="1"/>
          </p:nvPr>
        </p:nvSpPr>
        <p:spPr>
          <a:xfrm>
            <a:off x="5727700" y="1254125"/>
            <a:ext cx="4419600" cy="4191000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7552214" y="5573578"/>
            <a:ext cx="240601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ru-RU" smtClean="0"/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0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0538"/>
            <a:ext cx="9624060" cy="962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3093"/>
            <a:ext cx="9624060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2508"/>
            <a:ext cx="3421888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AB39-A3C2-4B57-BCD1-8679025FF8E5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716" y="2273"/>
            <a:ext cx="7773684" cy="6011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C24EEE-80CE-AC44-97B3-406C998AE5BB}"/>
              </a:ext>
            </a:extLst>
          </p:cNvPr>
          <p:cNvSpPr txBox="1"/>
          <p:nvPr/>
        </p:nvSpPr>
        <p:spPr>
          <a:xfrm>
            <a:off x="3517900" y="873125"/>
            <a:ext cx="6367631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ts val="3500"/>
              </a:lnSpc>
              <a:defRPr/>
            </a:pPr>
            <a:r>
              <a:rPr lang="ru-RU" sz="2800" b="1" dirty="0">
                <a:solidFill>
                  <a:prstClr val="white"/>
                </a:solidFill>
                <a:latin typeface="+mj-lt"/>
              </a:rPr>
              <a:t>Рынок платного телевидения в </a:t>
            </a:r>
            <a:r>
              <a:rPr lang="ru-RU" sz="2800" b="1" dirty="0" smtClean="0">
                <a:solidFill>
                  <a:prstClr val="white"/>
                </a:solidFill>
                <a:latin typeface="+mj-lt"/>
              </a:rPr>
              <a:t>России -</a:t>
            </a:r>
            <a:endParaRPr lang="ru-RU" sz="2800" b="1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3500"/>
              </a:lnSpc>
              <a:defRPr/>
            </a:pPr>
            <a:r>
              <a:rPr lang="ru-RU" sz="2800" b="1" dirty="0">
                <a:solidFill>
                  <a:prstClr val="white"/>
                </a:solidFill>
                <a:latin typeface="+mj-lt"/>
              </a:rPr>
              <a:t>р</a:t>
            </a:r>
            <a:r>
              <a:rPr lang="ru-RU" sz="2800" b="1" dirty="0" smtClean="0">
                <a:solidFill>
                  <a:prstClr val="white"/>
                </a:solidFill>
                <a:latin typeface="+mj-lt"/>
              </a:rPr>
              <a:t>ост, стабильность, стагнация?</a:t>
            </a:r>
            <a:endParaRPr lang="ru-RU" sz="2800" b="1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3500"/>
              </a:lnSpc>
              <a:defRPr/>
            </a:pPr>
            <a:endParaRPr lang="ru-RU" sz="2800" b="1" dirty="0">
              <a:solidFill>
                <a:prstClr val="white"/>
              </a:solidFill>
              <a:latin typeface="+mj-lt"/>
            </a:endParaRPr>
          </a:p>
          <a:p>
            <a:pPr>
              <a:lnSpc>
                <a:spcPts val="3500"/>
              </a:lnSpc>
              <a:defRPr/>
            </a:pPr>
            <a:r>
              <a:rPr lang="ru-RU" sz="2800" b="1" dirty="0">
                <a:solidFill>
                  <a:prstClr val="white"/>
                </a:solidFill>
                <a:latin typeface="+mj-lt"/>
              </a:rPr>
              <a:t>Или новые возможности?</a:t>
            </a:r>
            <a:endParaRPr lang="en" sz="2800" b="1" dirty="0">
              <a:solidFill>
                <a:prstClr val="white"/>
              </a:solidFill>
              <a:latin typeface="+mj-lt"/>
            </a:endParaRPr>
          </a:p>
          <a:p>
            <a:pPr lvl="0" algn="ctr">
              <a:lnSpc>
                <a:spcPts val="2400"/>
              </a:lnSpc>
              <a:defRPr/>
            </a:pPr>
            <a:endParaRPr lang="en" sz="2800" b="1" dirty="0">
              <a:solidFill>
                <a:prstClr val="white"/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43551E-8AFF-C540-82D9-09EAFDD8657D}"/>
              </a:ext>
            </a:extLst>
          </p:cNvPr>
          <p:cNvSpPr txBox="1"/>
          <p:nvPr/>
        </p:nvSpPr>
        <p:spPr>
          <a:xfrm>
            <a:off x="5399895" y="4987925"/>
            <a:ext cx="298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сентябрь,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9A118-C06B-2D4E-BD35-8E27F1D7DAD8}"/>
              </a:ext>
            </a:extLst>
          </p:cNvPr>
          <p:cNvSpPr txBox="1"/>
          <p:nvPr/>
        </p:nvSpPr>
        <p:spPr>
          <a:xfrm>
            <a:off x="45822" y="4419775"/>
            <a:ext cx="298275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Russia, 101000, Moscow, </a:t>
            </a:r>
            <a:r>
              <a:rPr lang="ru-RU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vn.ter.g. Municipal Okrug Basmanny,</a:t>
            </a:r>
            <a:br>
              <a:rPr lang="en-U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Armyansky, 11A/2 str. 1A</a:t>
            </a:r>
            <a:r>
              <a:rPr lang="ru-RU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05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+7 (495) 625-72-45,</a:t>
            </a:r>
            <a:r>
              <a:rPr lang="ru-RU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" sz="1050" dirty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news@json.tv  www.json.tv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6D98C6-D664-FE40-85C6-B78769038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7" y="373389"/>
            <a:ext cx="25146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302221"/>
            <a:ext cx="8886826" cy="310085"/>
          </a:xfrm>
        </p:spPr>
        <p:txBody>
          <a:bodyPr/>
          <a:lstStyle/>
          <a:p>
            <a:pPr lvl="0"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Прогноз рынка по технологиям млн. абонентов 2021 – 2025 гг.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309820"/>
              </p:ext>
            </p:extLst>
          </p:nvPr>
        </p:nvGraphicFramePr>
        <p:xfrm>
          <a:off x="469900" y="1711325"/>
          <a:ext cx="6553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08100" y="1939925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/>
              <a:t>43 919 	</a:t>
            </a:r>
            <a:r>
              <a:rPr lang="ru-RU" sz="1100" dirty="0" smtClean="0"/>
              <a:t>         </a:t>
            </a:r>
            <a:r>
              <a:rPr lang="ru-RU" sz="1100" dirty="0"/>
              <a:t>43 407 	</a:t>
            </a:r>
            <a:r>
              <a:rPr lang="ru-RU" sz="1100" dirty="0" smtClean="0"/>
              <a:t>                 </a:t>
            </a:r>
            <a:r>
              <a:rPr lang="ru-RU" sz="1100" dirty="0"/>
              <a:t>42 </a:t>
            </a:r>
            <a:r>
              <a:rPr lang="ru-RU" sz="1100" dirty="0" smtClean="0"/>
              <a:t>625 </a:t>
            </a:r>
            <a:r>
              <a:rPr lang="ru-RU" sz="1100" dirty="0"/>
              <a:t> </a:t>
            </a:r>
            <a:r>
              <a:rPr lang="ru-RU" sz="1100" dirty="0" smtClean="0"/>
              <a:t>                        </a:t>
            </a:r>
            <a:r>
              <a:rPr lang="ru-RU" sz="1100" dirty="0"/>
              <a:t>41 645 </a:t>
            </a:r>
            <a:r>
              <a:rPr lang="ru-RU" sz="1100" dirty="0" smtClean="0"/>
              <a:t>                           </a:t>
            </a:r>
            <a:r>
              <a:rPr lang="ru-RU" sz="1100" dirty="0"/>
              <a:t>40 745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500" y="2854325"/>
            <a:ext cx="343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Общее количество абонентов традиционного платного телевидения снижается </a:t>
            </a:r>
          </a:p>
          <a:p>
            <a:endParaRPr lang="ru-RU" sz="1200" dirty="0" smtClean="0"/>
          </a:p>
          <a:p>
            <a:r>
              <a:rPr lang="ru-RU" sz="1200" dirty="0" smtClean="0"/>
              <a:t>СТВ, АКТВ, ЦКТВ – снижение</a:t>
            </a:r>
          </a:p>
          <a:p>
            <a:endParaRPr lang="ru-RU" sz="1200" dirty="0"/>
          </a:p>
          <a:p>
            <a:r>
              <a:rPr lang="en-US" sz="1200" dirty="0" smtClean="0"/>
              <a:t>IPTV - </a:t>
            </a:r>
            <a:r>
              <a:rPr lang="ru-RU" sz="1200" dirty="0" smtClean="0"/>
              <a:t>рост </a:t>
            </a:r>
            <a:endParaRPr lang="ru-RU" sz="1200" dirty="0"/>
          </a:p>
        </p:txBody>
      </p:sp>
      <p:sp>
        <p:nvSpPr>
          <p:cNvPr id="7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650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290031"/>
            <a:ext cx="8884480" cy="310003"/>
          </a:xfrm>
        </p:spPr>
        <p:txBody>
          <a:bodyPr>
            <a:noAutofit/>
          </a:bodyPr>
          <a:lstStyle/>
          <a:p>
            <a:pPr lvl="0" algn="l"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Динамика и прогноз выручки  платного ТВ в России </a:t>
            </a:r>
            <a: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 </a:t>
            </a: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2026 гг. 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1739" y="5596842"/>
            <a:ext cx="5345503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Источник: данные  J'son &amp; Partners Consulting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61089"/>
              </p:ext>
            </p:extLst>
          </p:nvPr>
        </p:nvGraphicFramePr>
        <p:xfrm>
          <a:off x="546100" y="1678498"/>
          <a:ext cx="5943600" cy="304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" name="TextBox 2"/>
          <p:cNvSpPr txBox="1"/>
          <p:nvPr/>
        </p:nvSpPr>
        <p:spPr>
          <a:xfrm>
            <a:off x="546100" y="139885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Млн руб.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198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9841314" y="308536"/>
            <a:ext cx="338366" cy="78719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1" name="object 61"/>
          <p:cNvSpPr/>
          <p:nvPr/>
        </p:nvSpPr>
        <p:spPr>
          <a:xfrm>
            <a:off x="9841314" y="499348"/>
            <a:ext cx="338366" cy="78719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2" name="object 62"/>
          <p:cNvSpPr/>
          <p:nvPr/>
        </p:nvSpPr>
        <p:spPr>
          <a:xfrm>
            <a:off x="9841314" y="720905"/>
            <a:ext cx="338366" cy="78719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2" name="TextBox 131"/>
          <p:cNvSpPr txBox="1"/>
          <p:nvPr/>
        </p:nvSpPr>
        <p:spPr>
          <a:xfrm>
            <a:off x="546100" y="299293"/>
            <a:ext cx="352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Охват телевидением в </a:t>
            </a:r>
            <a:r>
              <a:rPr lang="ru-RU" sz="2000" b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России</a:t>
            </a:r>
            <a:endParaRPr lang="ru-RU" sz="1999" dirty="0">
              <a:solidFill>
                <a:srgbClr val="208DC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45" y="287253"/>
            <a:ext cx="1531750" cy="3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6851" y="590135"/>
            <a:ext cx="1295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2B482-D753-364A-A784-52CCD31B81B6}"/>
              </a:ext>
            </a:extLst>
          </p:cNvPr>
          <p:cNvSpPr txBox="1"/>
          <p:nvPr/>
        </p:nvSpPr>
        <p:spPr>
          <a:xfrm>
            <a:off x="6616206" y="2448867"/>
            <a:ext cx="3992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домохозяйств в РФ в 2021 56,1 млн.</a:t>
            </a:r>
            <a:b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Сумма точек доступа в 2021 103,4 млн.</a:t>
            </a:r>
            <a:b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Около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16 млн д/х стабильно не пользуются платным ТВ (30%)</a:t>
            </a:r>
          </a:p>
          <a:p>
            <a:pPr marL="250574" indent="-250574">
              <a:buFont typeface="Arial" panose="020B0604020202020204" pitchFamily="34" charset="0"/>
              <a:buChar char="•"/>
            </a:pP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данным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опроса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J&amp;P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подписка есть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65% (три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последних года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EB5AB-A565-344B-BEA1-6BBBEF4FA6E2}"/>
              </a:ext>
            </a:extLst>
          </p:cNvPr>
          <p:cNvSpPr txBox="1"/>
          <p:nvPr/>
        </p:nvSpPr>
        <p:spPr>
          <a:xfrm>
            <a:off x="622300" y="4926421"/>
            <a:ext cx="2438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en-US" sz="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J’son&amp;Partners</a:t>
            </a:r>
            <a:endParaRPr lang="ru-RU" sz="7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60386"/>
              </p:ext>
            </p:extLst>
          </p:nvPr>
        </p:nvGraphicFramePr>
        <p:xfrm>
          <a:off x="369160" y="1214801"/>
          <a:ext cx="6046858" cy="371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9500" y="2092325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DVB-T2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100" y="3692525"/>
            <a:ext cx="1617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OTT </a:t>
            </a:r>
            <a:r>
              <a:rPr lang="ru-RU" sz="1050" dirty="0" smtClean="0">
                <a:solidFill>
                  <a:schemeClr val="bg1"/>
                </a:solidFill>
              </a:rPr>
              <a:t>сервисы операторов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8782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96143"/>
            <a:ext cx="8886826" cy="310085"/>
          </a:xfrm>
        </p:spPr>
        <p:txBody>
          <a:bodyPr/>
          <a:lstStyle/>
          <a:p>
            <a:pPr lvl="0"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Эволюция технологий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546" y="4260648"/>
            <a:ext cx="6396060" cy="1455620"/>
          </a:xfrm>
        </p:spPr>
        <p:txBody>
          <a:bodyPr/>
          <a:lstStyle/>
          <a:p>
            <a:r>
              <a:rPr lang="ru-RU" dirty="0" smtClean="0"/>
              <a:t>Смартфон изменил структуру и объем потребления медиа контента для «мобильного» человека.</a:t>
            </a:r>
          </a:p>
          <a:p>
            <a:endParaRPr lang="ru-RU" dirty="0" smtClean="0"/>
          </a:p>
          <a:p>
            <a:r>
              <a:rPr lang="en-US" dirty="0" smtClean="0"/>
              <a:t>Smart TV </a:t>
            </a:r>
            <a:r>
              <a:rPr lang="ru-RU" dirty="0" smtClean="0"/>
              <a:t>изменяет потребление медиа для человека «сидящего».</a:t>
            </a:r>
            <a:endParaRPr lang="ru-RU" dirty="0"/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076F6CB4-8EDA-44E4-B598-1D2C6E6AD851}"/>
              </a:ext>
            </a:extLst>
          </p:cNvPr>
          <p:cNvSpPr/>
          <p:nvPr/>
        </p:nvSpPr>
        <p:spPr>
          <a:xfrm>
            <a:off x="222040" y="979645"/>
            <a:ext cx="7128933" cy="4455583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DFC3772-7CA1-423D-85E8-6792565359E8}"/>
              </a:ext>
            </a:extLst>
          </p:cNvPr>
          <p:cNvSpPr/>
          <p:nvPr/>
        </p:nvSpPr>
        <p:spPr>
          <a:xfrm>
            <a:off x="1813329" y="2890310"/>
            <a:ext cx="228600" cy="2286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C366EE-3D5A-4339-AAE8-EB1FA46CC6A8}"/>
              </a:ext>
            </a:extLst>
          </p:cNvPr>
          <p:cNvSpPr/>
          <p:nvPr/>
        </p:nvSpPr>
        <p:spPr>
          <a:xfrm>
            <a:off x="3413529" y="1890152"/>
            <a:ext cx="335059" cy="33505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0B147A9-F2B2-496F-850D-AF6A7D3182AD}"/>
              </a:ext>
            </a:extLst>
          </p:cNvPr>
          <p:cNvSpPr/>
          <p:nvPr/>
        </p:nvSpPr>
        <p:spPr>
          <a:xfrm>
            <a:off x="5394729" y="1213910"/>
            <a:ext cx="463380" cy="4633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230FC77-D2DF-43C9-95ED-73E49ACC02F6}"/>
              </a:ext>
            </a:extLst>
          </p:cNvPr>
          <p:cNvSpPr/>
          <p:nvPr/>
        </p:nvSpPr>
        <p:spPr>
          <a:xfrm>
            <a:off x="806179" y="3803955"/>
            <a:ext cx="185352" cy="18535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71346B-EF0F-443A-A139-8BE3FB70C2FB}"/>
              </a:ext>
            </a:extLst>
          </p:cNvPr>
          <p:cNvSpPr txBox="1"/>
          <p:nvPr/>
        </p:nvSpPr>
        <p:spPr>
          <a:xfrm>
            <a:off x="3413529" y="2316281"/>
            <a:ext cx="875855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IPTV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D09568-D708-4432-8937-161EE292D1CE}"/>
              </a:ext>
            </a:extLst>
          </p:cNvPr>
          <p:cNvSpPr txBox="1"/>
          <p:nvPr/>
        </p:nvSpPr>
        <p:spPr>
          <a:xfrm>
            <a:off x="1580880" y="3207437"/>
            <a:ext cx="1425036" cy="3032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Цифровое ТВ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509A7F-EC8C-476D-9F7F-E13EB158280F}"/>
              </a:ext>
            </a:extLst>
          </p:cNvPr>
          <p:cNvSpPr txBox="1"/>
          <p:nvPr/>
        </p:nvSpPr>
        <p:spPr>
          <a:xfrm>
            <a:off x="251138" y="4035098"/>
            <a:ext cx="1295433" cy="55399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Аналоговое ТВ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32192C-40B1-47A3-A863-76F7FB1855CB}"/>
              </a:ext>
            </a:extLst>
          </p:cNvPr>
          <p:cNvSpPr txBox="1"/>
          <p:nvPr/>
        </p:nvSpPr>
        <p:spPr>
          <a:xfrm>
            <a:off x="5420181" y="1725886"/>
            <a:ext cx="875855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ОТТ</a:t>
            </a:r>
            <a:endParaRPr lang="ru-RU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CDDC07-2F8E-4E7A-BDD8-0118E3DCA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418" y="2150528"/>
            <a:ext cx="1724555" cy="11214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59D0DC-F2E2-42C9-ABE1-0E32DD42C3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4E7EC"/>
              </a:clrFrom>
              <a:clrTo>
                <a:srgbClr val="E4E7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54" y="4318571"/>
            <a:ext cx="1295434" cy="10450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45DEE31-3134-4DC2-8CE7-E5416E1AB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580" y="3472691"/>
            <a:ext cx="1440011" cy="103869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BD65EE-D994-4A36-BC2A-658DB30D3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4378" y="2506251"/>
            <a:ext cx="2108384" cy="1402372"/>
          </a:xfrm>
          <a:prstGeom prst="rect">
            <a:avLst/>
          </a:prstGeom>
        </p:spPr>
      </p:pic>
      <p:sp>
        <p:nvSpPr>
          <p:cNvPr id="21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123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90853"/>
            <a:ext cx="8886826" cy="31008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Доля проданных телеприемников с функцией </a:t>
            </a:r>
            <a:r>
              <a:rPr lang="en-US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Smart TV</a:t>
            </a:r>
            <a:endParaRPr lang="ru-RU" sz="2000" kern="1200" dirty="0">
              <a:solidFill>
                <a:srgbClr val="208DC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700" y="2701925"/>
            <a:ext cx="3733800" cy="1752599"/>
          </a:xfrm>
        </p:spPr>
        <p:txBody>
          <a:bodyPr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2021 году телевизоры Smart TV заняли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почти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 рынка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штуках,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на 8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процентов больше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чем годом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ранее.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70EB130-AD81-48C1-8D7F-ED8B072203B1}"/>
              </a:ext>
            </a:extLst>
          </p:cNvPr>
          <p:cNvGraphicFramePr/>
          <p:nvPr>
            <p:extLst/>
          </p:nvPr>
        </p:nvGraphicFramePr>
        <p:xfrm>
          <a:off x="437107" y="1520825"/>
          <a:ext cx="5442993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М. Видео – Эльдорадо, </a:t>
            </a:r>
            <a:r>
              <a:rPr lang="ru-RU" sz="900" i="1" dirty="0" err="1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7900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301206"/>
            <a:ext cx="8886826" cy="31008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Smart TV</a:t>
            </a: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Динамика продаж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300" y="2473325"/>
            <a:ext cx="4038600" cy="2438400"/>
          </a:xfrm>
        </p:spPr>
        <p:txBody>
          <a:bodyPr/>
          <a:lstStyle/>
          <a:p>
            <a:pPr algn="just"/>
            <a:r>
              <a:rPr lang="ru-RU" sz="12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2021 году в России продано около 4,2 млн новых Smart TV </a:t>
            </a:r>
            <a:r>
              <a:rPr lang="ru-RU" sz="1200" dirty="0" smtClean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телевизоров</a:t>
            </a:r>
          </a:p>
          <a:p>
            <a:pPr algn="just"/>
            <a:endParaRPr lang="ru-RU" sz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ближайшие годы потребление</a:t>
            </a:r>
          </a:p>
          <a:p>
            <a:pPr algn="just"/>
            <a:r>
              <a:rPr lang="ru-RU" sz="1200" dirty="0" smtClean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непродовольственных товаров снизится</a:t>
            </a:r>
          </a:p>
          <a:p>
            <a:pPr algn="just"/>
            <a:endParaRPr lang="ru-RU" sz="16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A149A47-5461-4BFB-AD09-08F7736C5E86}"/>
              </a:ext>
            </a:extLst>
          </p:cNvPr>
          <p:cNvGraphicFramePr/>
          <p:nvPr>
            <p:extLst/>
          </p:nvPr>
        </p:nvGraphicFramePr>
        <p:xfrm>
          <a:off x="317500" y="1520825"/>
          <a:ext cx="5715000" cy="375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794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80367"/>
            <a:ext cx="8886826" cy="32316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Smart TV</a:t>
            </a: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Наличный парк </a:t>
            </a:r>
            <a: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телеприемников</a:t>
            </a:r>
            <a:endParaRPr lang="ru-RU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67" y="1978025"/>
            <a:ext cx="3733800" cy="2895600"/>
          </a:xfrm>
        </p:spPr>
        <p:txBody>
          <a:bodyPr/>
          <a:lstStyle/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2021 году в России наличный парк Smart TV составил 33 млн. устройств. 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на прекращение поставок основных игроков рынка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Samsung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LG,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покупки новых телевизоров сохранятся. Происходит переход на китайские модели.</a:t>
            </a:r>
          </a:p>
          <a:p>
            <a:pPr algn="just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днях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KION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сообщил о выпуске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телевизоров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KION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производства завода «Горизонт» Республика Беларусь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 году с учетом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прогноза динамики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 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выбытия устройств, общее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используемых в России «умных» телевизоров достигнет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 млн.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8AB7551-E533-409F-9937-B8D36B5EEA76}"/>
              </a:ext>
            </a:extLst>
          </p:cNvPr>
          <p:cNvGraphicFramePr/>
          <p:nvPr>
            <p:extLst/>
          </p:nvPr>
        </p:nvGraphicFramePr>
        <p:xfrm>
          <a:off x="438434" y="1558925"/>
          <a:ext cx="5365466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534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 txBox="1">
            <a:spLocks/>
          </p:cNvSpPr>
          <p:nvPr/>
        </p:nvSpPr>
        <p:spPr>
          <a:xfrm>
            <a:off x="622300" y="289990"/>
            <a:ext cx="8886826" cy="31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05000"/>
              </a:lnSpc>
            </a:pPr>
            <a:r>
              <a:rPr lang="ru-RU" sz="20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Платное телевидение глазами абонентов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469900" y="5599664"/>
            <a:ext cx="8153400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sz="1200" dirty="0" err="1"/>
              <a:t>Источник</a:t>
            </a:r>
            <a:r>
              <a:rPr lang="en-US" sz="1200" dirty="0"/>
              <a:t>: </a:t>
            </a:r>
            <a:r>
              <a:rPr lang="en-US" sz="1200" dirty="0" err="1"/>
              <a:t>J’son</a:t>
            </a:r>
            <a:r>
              <a:rPr lang="en-US" sz="1200" dirty="0"/>
              <a:t> &amp; Partners Consulting, </a:t>
            </a:r>
            <a:r>
              <a:rPr lang="en-US" sz="1200" dirty="0" err="1"/>
              <a:t>онлайн-опрос</a:t>
            </a:r>
            <a:r>
              <a:rPr lang="en-US" sz="1200" dirty="0" smtClean="0"/>
              <a:t>,</a:t>
            </a:r>
            <a:r>
              <a:rPr lang="ru-RU" sz="1200" dirty="0" smtClean="0"/>
              <a:t> декабрь 2021,</a:t>
            </a:r>
            <a:r>
              <a:rPr lang="en-US" sz="1200" dirty="0" smtClean="0"/>
              <a:t> </a:t>
            </a:r>
            <a:r>
              <a:rPr lang="en-US" sz="1200" dirty="0" err="1"/>
              <a:t>Россия</a:t>
            </a:r>
            <a:r>
              <a:rPr lang="en-US" sz="1200" dirty="0"/>
              <a:t>, </a:t>
            </a:r>
            <a:r>
              <a:rPr lang="en-US" sz="1200" dirty="0" err="1"/>
              <a:t>города</a:t>
            </a:r>
            <a:r>
              <a:rPr lang="en-US" sz="1200" dirty="0"/>
              <a:t> 100.000+, </a:t>
            </a:r>
            <a:r>
              <a:rPr lang="en-US" sz="1200" dirty="0" err="1"/>
              <a:t>аудитория</a:t>
            </a:r>
            <a:r>
              <a:rPr lang="en-US" sz="1200" dirty="0"/>
              <a:t> 18–55  </a:t>
            </a:r>
            <a:r>
              <a:rPr lang="en-US" sz="1200" dirty="0" err="1"/>
              <a:t>лет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900" y="859729"/>
            <a:ext cx="876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декабре 2021 года компания </a:t>
            </a:r>
            <a:r>
              <a:rPr lang="en-US" sz="1200" dirty="0" smtClean="0"/>
              <a:t>J’son </a:t>
            </a:r>
            <a:r>
              <a:rPr lang="en-US" sz="1200" dirty="0"/>
              <a:t>and Partners Consulting </a:t>
            </a:r>
            <a:r>
              <a:rPr lang="ru-RU" sz="1200" dirty="0"/>
              <a:t>провела традиционный онлайн-опрос </a:t>
            </a:r>
            <a:r>
              <a:rPr lang="ru-RU" sz="1200" dirty="0" smtClean="0"/>
              <a:t>о</a:t>
            </a:r>
            <a:r>
              <a:rPr lang="en-US" sz="1200" dirty="0" smtClean="0"/>
              <a:t> </a:t>
            </a:r>
            <a:r>
              <a:rPr lang="ru-RU" sz="1200" dirty="0" smtClean="0"/>
              <a:t>медиапотреблении.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4000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респондентов</a:t>
            </a:r>
          </a:p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Города 100+</a:t>
            </a:r>
          </a:p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Все 18-55</a:t>
            </a:r>
          </a:p>
          <a:p>
            <a:endParaRPr lang="ru-RU" sz="1200" dirty="0" smtClean="0"/>
          </a:p>
          <a:p>
            <a:r>
              <a:rPr lang="ru-RU" sz="1200" dirty="0" smtClean="0"/>
              <a:t>На </a:t>
            </a:r>
            <a:r>
              <a:rPr lang="ru-RU" sz="1200" dirty="0"/>
              <a:t>каких устройствах Вы смотрите </a:t>
            </a:r>
            <a:r>
              <a:rPr lang="ru-RU" sz="1200" dirty="0" smtClean="0"/>
              <a:t>телевизионные передачи? </a:t>
            </a:r>
            <a:r>
              <a:rPr lang="ru-RU" sz="1050" i="1" dirty="0" smtClean="0">
                <a:solidFill>
                  <a:schemeClr val="bg1">
                    <a:lumMod val="50000"/>
                  </a:schemeClr>
                </a:solidFill>
              </a:rPr>
              <a:t>(возможны множественные ответы)</a:t>
            </a:r>
            <a:endParaRPr lang="ru-RU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98501" y="2244724"/>
          <a:ext cx="5562599" cy="2971800"/>
        </p:xfrm>
        <a:graphic>
          <a:graphicData uri="http://schemas.openxmlformats.org/drawingml/2006/table">
            <a:tbl>
              <a:tblPr/>
              <a:tblGrid>
                <a:gridCol w="4717644">
                  <a:extLst>
                    <a:ext uri="{9D8B030D-6E8A-4147-A177-3AD203B41FA5}">
                      <a16:colId xmlns:a16="http://schemas.microsoft.com/office/drawing/2014/main" val="2385396147"/>
                    </a:ext>
                  </a:extLst>
                </a:gridCol>
                <a:gridCol w="844955">
                  <a:extLst>
                    <a:ext uri="{9D8B030D-6E8A-4147-A177-3AD203B41FA5}">
                      <a16:colId xmlns:a16="http://schemas.microsoft.com/office/drawing/2014/main" val="6249492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Компьютер (ноутбук), подключённый к интернету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789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Смартфон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1826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Смарт ТВ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065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Обычный телевизор, не подключенный к интернету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46726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Телевизор с приставкой, подключенной к интернету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4905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Телевизор с цифровой приставкой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353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Телевизор со спутниковой приставкой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6361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Планшет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6198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80200" y="3159125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29% смотрят обычный телевизор</a:t>
            </a:r>
          </a:p>
          <a:p>
            <a:endParaRPr lang="ru-RU" sz="1200" dirty="0" smtClean="0"/>
          </a:p>
          <a:p>
            <a:r>
              <a:rPr lang="ru-RU" sz="1200" dirty="0" smtClean="0"/>
              <a:t>63% смотрят передачи на телевизорах, подключенных к интернету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Онлайн-кинотеатр </a:t>
            </a:r>
            <a:r>
              <a:rPr lang="en-US" sz="1200" dirty="0" err="1" smtClean="0"/>
              <a:t>Okko</a:t>
            </a:r>
            <a:r>
              <a:rPr lang="ru-RU" sz="1200" dirty="0" smtClean="0"/>
              <a:t> сообщил в августе, что 74% его зрителей заходит со </a:t>
            </a:r>
            <a:r>
              <a:rPr lang="en-US" sz="1200" dirty="0" smtClean="0"/>
              <a:t>Smart TV </a:t>
            </a:r>
            <a:endParaRPr lang="ru-RU" sz="1200" dirty="0" smtClean="0"/>
          </a:p>
          <a:p>
            <a:endParaRPr lang="ru-RU" sz="1600" dirty="0"/>
          </a:p>
        </p:txBody>
      </p:sp>
      <p:sp>
        <p:nvSpPr>
          <p:cNvPr id="8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0368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2" name="TextBox 131"/>
          <p:cNvSpPr txBox="1"/>
          <p:nvPr/>
        </p:nvSpPr>
        <p:spPr>
          <a:xfrm>
            <a:off x="469900" y="251774"/>
            <a:ext cx="3065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Куда уходит телезритель?</a:t>
            </a:r>
            <a:endParaRPr lang="ru-RU" sz="2000" dirty="0">
              <a:solidFill>
                <a:srgbClr val="208DC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430B06-2C09-254C-B724-43079DEBD3E3}"/>
              </a:ext>
            </a:extLst>
          </p:cNvPr>
          <p:cNvSpPr txBox="1"/>
          <p:nvPr/>
        </p:nvSpPr>
        <p:spPr>
          <a:xfrm>
            <a:off x="6108700" y="4957862"/>
            <a:ext cx="498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Зритель уходит из кабельного рабства</a:t>
            </a:r>
            <a:br>
              <a:rPr lang="ru-RU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светлый мир </a:t>
            </a:r>
            <a:r>
              <a:rPr lang="en-US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</a:t>
            </a:r>
          </a:p>
          <a:p>
            <a:endParaRPr lang="ru-RU" sz="1200" i="1" dirty="0">
              <a:solidFill>
                <a:srgbClr val="208DC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13F09-4145-8D4A-BB9F-BFA8A9430BED}"/>
              </a:ext>
            </a:extLst>
          </p:cNvPr>
          <p:cNvSpPr txBox="1"/>
          <p:nvPr/>
        </p:nvSpPr>
        <p:spPr>
          <a:xfrm>
            <a:off x="469900" y="962031"/>
            <a:ext cx="4985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TV </a:t>
            </a:r>
            <a:r>
              <a:rPr lang="ru-RU" sz="1200" i="1" dirty="0" smtClean="0">
                <a:solidFill>
                  <a:srgbClr val="208DC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новый вид домашнего развлечения.</a:t>
            </a:r>
            <a:endParaRPr lang="ru-RU" sz="1200" i="1" dirty="0">
              <a:solidFill>
                <a:srgbClr val="208DC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914" y="1187940"/>
            <a:ext cx="5050158" cy="3433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557" y="1436776"/>
            <a:ext cx="4837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Потребитель меняет привычки с новыми гаджетами. </a:t>
            </a:r>
          </a:p>
          <a:p>
            <a:r>
              <a:rPr lang="ru-RU" sz="1200" dirty="0"/>
              <a:t>Смартфон уже изменил нас.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596" y="1941345"/>
            <a:ext cx="4865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Владельцу Smart TV не важно, кто у него провайдер ШПД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330" y="2391515"/>
            <a:ext cx="5122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Владельцу Smart TV не важно, кто у него поставщик платного телевидения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557" y="2841685"/>
            <a:ext cx="5057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Владельцу Smart TV не важно, как сигнал с контентом приходит в его </a:t>
            </a:r>
            <a:r>
              <a:rPr lang="ru-RU" sz="1200" dirty="0" smtClean="0"/>
              <a:t>устройство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854" y="3530911"/>
            <a:ext cx="524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Сегодня наличный парк Smart TV телевизоров в России составляет более 30 млн. </a:t>
            </a:r>
            <a:r>
              <a:rPr lang="ru-RU" sz="1200" dirty="0" smtClean="0"/>
              <a:t>устройств </a:t>
            </a:r>
          </a:p>
          <a:p>
            <a:r>
              <a:rPr lang="ru-RU" sz="800" i="1" dirty="0" err="1" smtClean="0">
                <a:solidFill>
                  <a:schemeClr val="bg1">
                    <a:lumMod val="75000"/>
                  </a:schemeClr>
                </a:solidFill>
              </a:rPr>
              <a:t>Source</a:t>
            </a:r>
            <a:r>
              <a:rPr lang="ru-RU" sz="800" i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ru-RU" sz="800" i="1" dirty="0" err="1">
                <a:solidFill>
                  <a:schemeClr val="bg1">
                    <a:lumMod val="75000"/>
                  </a:schemeClr>
                </a:solidFill>
              </a:rPr>
              <a:t>J’son&amp;Partners</a:t>
            </a:r>
            <a:endParaRPr lang="ru-RU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057" y="4189053"/>
            <a:ext cx="5346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В 2021 году по данным М.Видео и Эльдорадо 70% покупаемых телевизоров </a:t>
            </a:r>
            <a:r>
              <a:rPr lang="ru-RU" sz="1200" dirty="0" smtClean="0"/>
              <a:t>имели </a:t>
            </a:r>
            <a:r>
              <a:rPr lang="ru-RU" sz="1200" dirty="0"/>
              <a:t>функцию </a:t>
            </a:r>
            <a:r>
              <a:rPr lang="ru-RU" sz="1200" dirty="0" smtClean="0"/>
              <a:t>смарт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057" y="4724085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Сейчас в пакете приложений более 40 популярных русскоязычных сервисов, предлагающих линейные </a:t>
            </a:r>
            <a:r>
              <a:rPr lang="ru-RU" sz="1200" dirty="0" smtClean="0"/>
              <a:t>телеканалы </a:t>
            </a:r>
            <a:r>
              <a:rPr lang="ru-RU" sz="1200" dirty="0"/>
              <a:t>и видео по </a:t>
            </a:r>
            <a:r>
              <a:rPr lang="ru-RU" sz="1200" dirty="0" smtClean="0"/>
              <a:t>запросу</a:t>
            </a:r>
          </a:p>
          <a:p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717" y="4922119"/>
            <a:ext cx="1000572" cy="10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707" y="286716"/>
            <a:ext cx="8886826" cy="31008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Обзор рынка видеосервисов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500" y="1205726"/>
            <a:ext cx="3962400" cy="3657600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Выручка только онлайн-кинотеатров в 2021 составила 60,8 млрд руб.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них: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ператорские онлайн-кинотеатры – 13,7 млрд руб.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Холдинговые,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экосистемные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 alone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онлайн-кинотеатры – 47,1 млрд руб.</a:t>
            </a:r>
          </a:p>
          <a:p>
            <a:pPr algn="just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производящих сервисов выпустили в 2021 году 87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Лидеры производства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originals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 algn="just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START(28)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KION(21)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Premier(14) 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45,6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 абонентов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OTT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31 декабря 2021 года</a:t>
            </a:r>
          </a:p>
          <a:p>
            <a:pPr algn="just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,2 подписки в среднем на домохозяйство в 2021 году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1482725"/>
            <a:ext cx="606952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707" y="1205726"/>
            <a:ext cx="499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Динамика рынка </a:t>
            </a:r>
            <a:r>
              <a:rPr lang="ru-RU" sz="1200" dirty="0"/>
              <a:t>легальных видеосервисов с 2014 по 2021 год, млрд руб.</a:t>
            </a:r>
          </a:p>
        </p:txBody>
      </p:sp>
      <p:sp>
        <p:nvSpPr>
          <p:cNvPr id="8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5713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" y="1136"/>
            <a:ext cx="10687214" cy="6011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3900" y="2701925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/>
                <a:cs typeface="Calibri"/>
              </a:rPr>
              <a:t>1. Обзор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cs typeface="Calibri"/>
              </a:rPr>
              <a:t>динамики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cs typeface="Calibri"/>
              </a:rPr>
              <a:t>мирового </a:t>
            </a:r>
            <a:r>
              <a:rPr lang="ru-RU" sz="2400" b="1" dirty="0">
                <a:solidFill>
                  <a:schemeClr val="bg1"/>
                </a:solidFill>
                <a:latin typeface="Calibri"/>
                <a:cs typeface="Calibri"/>
              </a:rPr>
              <a:t>рынка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910F426E-2929-6C49-8197-0765190F8119}"/>
              </a:ext>
            </a:extLst>
          </p:cNvPr>
          <p:cNvSpPr/>
          <p:nvPr/>
        </p:nvSpPr>
        <p:spPr>
          <a:xfrm>
            <a:off x="1414780" y="1801453"/>
            <a:ext cx="411480" cy="1263877"/>
          </a:xfrm>
          <a:custGeom>
            <a:avLst/>
            <a:gdLst/>
            <a:ahLst/>
            <a:cxnLst/>
            <a:rect l="l" t="t" r="r" b="b"/>
            <a:pathLst>
              <a:path w="411480" h="1134110">
                <a:moveTo>
                  <a:pt x="411480" y="0"/>
                </a:moveTo>
                <a:lnTo>
                  <a:pt x="0" y="0"/>
                </a:lnTo>
                <a:lnTo>
                  <a:pt x="0" y="1133855"/>
                </a:lnTo>
                <a:lnTo>
                  <a:pt x="411480" y="1133855"/>
                </a:lnTo>
                <a:lnTo>
                  <a:pt x="411480" y="0"/>
                </a:lnTo>
                <a:close/>
              </a:path>
            </a:pathLst>
          </a:custGeom>
          <a:solidFill>
            <a:srgbClr val="FCE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DE324-20DD-8A4B-90BB-B26AB8E74FF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338520"/>
            <a:ext cx="411480" cy="7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82973"/>
            <a:ext cx="8886826" cy="31008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Платное телевидение глазами абонентов (декабрь 2021)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8875066-0307-4F42-8401-28BA7F8354E8}"/>
              </a:ext>
            </a:extLst>
          </p:cNvPr>
          <p:cNvGraphicFramePr/>
          <p:nvPr>
            <p:extLst/>
          </p:nvPr>
        </p:nvGraphicFramePr>
        <p:xfrm>
          <a:off x="88900" y="1177925"/>
          <a:ext cx="5334000" cy="449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21CF623-A114-484A-975C-7D06E99BDD6D}"/>
              </a:ext>
            </a:extLst>
          </p:cNvPr>
          <p:cNvGraphicFramePr/>
          <p:nvPr>
            <p:extLst/>
          </p:nvPr>
        </p:nvGraphicFramePr>
        <p:xfrm>
          <a:off x="5270500" y="1175319"/>
          <a:ext cx="5194300" cy="467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8883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00" y="339726"/>
            <a:ext cx="8886826" cy="31008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Как ответить на вопрос?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897" y="949325"/>
            <a:ext cx="5098407" cy="325466"/>
          </a:xfrm>
        </p:spPr>
        <p:txBody>
          <a:bodyPr/>
          <a:lstStyle/>
          <a:p>
            <a:pPr algn="just"/>
            <a:r>
              <a:rPr lang="ru-RU" kern="1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Рост? Стабильность? Стагнация? Возможности</a:t>
            </a:r>
            <a:r>
              <a:rPr lang="ru-RU" kern="1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4040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3175687"/>
            <a:ext cx="4204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ОТТ приложения на </a:t>
            </a:r>
            <a:r>
              <a:rPr lang="en-US" sz="1200" dirty="0" smtClean="0"/>
              <a:t>Smart TV </a:t>
            </a:r>
            <a:r>
              <a:rPr lang="ru-RU" sz="1200" dirty="0" smtClean="0"/>
              <a:t>неудобные (на самом деле нет)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2061" y="5135258"/>
            <a:ext cx="613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Каждый ответит сам, исходя из своей собственной </a:t>
            </a:r>
            <a:r>
              <a:rPr lang="ru-RU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0663" y="1001041"/>
            <a:ext cx="4110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CC"/>
                </a:solidFill>
              </a:rPr>
              <a:t>Для ответа можно принять во внимание следующие факты: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066" y="1914987"/>
            <a:ext cx="586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Заметно </a:t>
            </a:r>
            <a:r>
              <a:rPr lang="ru-RU" sz="1200" dirty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снизилось количество премьерного голливудского  </a:t>
            </a:r>
            <a:r>
              <a:rPr lang="ru-RU" sz="1200" dirty="0" smtClean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кинопоказа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46597" y="2195184"/>
            <a:ext cx="6676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Снизилось смотрение спортивных каналов в связи с запретом на выступления для российских спортсменов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40391" y="3531876"/>
            <a:ext cx="4369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Использование </a:t>
            </a:r>
            <a:r>
              <a:rPr lang="en-US" sz="1200" dirty="0" smtClean="0"/>
              <a:t>Smart TV </a:t>
            </a:r>
            <a:r>
              <a:rPr lang="ru-RU" sz="1200" dirty="0" smtClean="0"/>
              <a:t>освобождает пользователя от кабеля </a:t>
            </a:r>
            <a:endParaRPr lang="ru-RU" sz="1200" dirty="0"/>
          </a:p>
        </p:txBody>
      </p:sp>
      <p:sp>
        <p:nvSpPr>
          <p:cNvPr id="11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7" name="TextBox 16"/>
          <p:cNvSpPr txBox="1"/>
          <p:nvPr/>
        </p:nvSpPr>
        <p:spPr>
          <a:xfrm>
            <a:off x="5119677" y="2935793"/>
            <a:ext cx="4546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Есть компании, предлагающие </a:t>
            </a:r>
            <a:r>
              <a:rPr lang="en-US" sz="1200" dirty="0" smtClean="0"/>
              <a:t>white label </a:t>
            </a:r>
            <a:r>
              <a:rPr lang="ru-RU" sz="1200" dirty="0" smtClean="0"/>
              <a:t>решения для </a:t>
            </a:r>
            <a:r>
              <a:rPr lang="en-US" sz="1200" dirty="0" smtClean="0"/>
              <a:t>OTT </a:t>
            </a:r>
            <a:r>
              <a:rPr lang="ru-RU" sz="1200" dirty="0" smtClean="0"/>
              <a:t>и </a:t>
            </a:r>
            <a:r>
              <a:rPr lang="en-US" sz="1200" dirty="0" smtClean="0"/>
              <a:t>IPTV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5100" y="2776726"/>
            <a:ext cx="5117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Платное телевидение подобно коммунальным услугам – оно должно быть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3354" y="3642267"/>
            <a:ext cx="3562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Кабель уже есть в квартире, ничего менять не надо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45199" y="4428299"/>
            <a:ext cx="5335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Сделал ремонт, купил новый телевизор, подключил </a:t>
            </a:r>
            <a:r>
              <a:rPr lang="en-US" sz="1200" dirty="0" smtClean="0"/>
              <a:t>OTT – </a:t>
            </a:r>
            <a:r>
              <a:rPr lang="ru-RU" sz="1200" dirty="0" smtClean="0"/>
              <a:t>никаких проводов!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8961" y="1675406"/>
            <a:ext cx="2433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Закрылся 51 телеканал за полгода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8898" y="4556313"/>
            <a:ext cx="3951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</a:t>
            </a:r>
            <a:r>
              <a:rPr lang="en-US" sz="1200" dirty="0" smtClean="0"/>
              <a:t>OTT </a:t>
            </a:r>
            <a:r>
              <a:rPr lang="ru-RU" sz="1200" dirty="0" smtClean="0"/>
              <a:t>сервисах есть обязательные и платные телеканалы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416" y="2312835"/>
            <a:ext cx="239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 главных каналах одни новости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18100" y="2481959"/>
            <a:ext cx="309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Развлекательные программы возвращаются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56564" y="3884484"/>
            <a:ext cx="5320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Смотрешка или 24 ТВ предлагают </a:t>
            </a:r>
            <a:r>
              <a:rPr lang="ru-RU" sz="1200" dirty="0" err="1" smtClean="0"/>
              <a:t>партнерку</a:t>
            </a:r>
            <a:r>
              <a:rPr lang="ru-RU" sz="1200" dirty="0" smtClean="0"/>
              <a:t> с многими онлайн-кинотеатрами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913313" y="3333662"/>
            <a:ext cx="441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Как долго абоненты будут еще платить за тематические пакеты?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50900" y="4151300"/>
            <a:ext cx="406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онлайн-кинотеатрах всё одинаковое (на самом деле нет)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600248" y="1949726"/>
            <a:ext cx="2770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Контракты с </a:t>
            </a:r>
            <a:r>
              <a:rPr lang="ru-RU" sz="1200" dirty="0" err="1" smtClean="0"/>
              <a:t>мейджорами</a:t>
            </a:r>
            <a:r>
              <a:rPr lang="ru-RU" sz="1200" dirty="0" smtClean="0"/>
              <a:t> закрываются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8489" y="1447001"/>
            <a:ext cx="734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Общее сокращение объема медиа рекламного рынка в стране во 2 квартале эксперты АКАР оценили в 16%,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регионального </a:t>
            </a:r>
            <a:r>
              <a:rPr lang="ru-RU" sz="1200" dirty="0"/>
              <a:t>рынка – в 19%.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595281" y="4073754"/>
            <a:ext cx="343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Газпром-Медиа фиксирует рост пиратства на 25%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77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9960" y="2625826"/>
            <a:ext cx="4189891" cy="1142698"/>
          </a:xfrm>
        </p:spPr>
        <p:txBody>
          <a:bodyPr/>
          <a:lstStyle/>
          <a:p>
            <a:r>
              <a:rPr lang="ru-RU" sz="1599" dirty="0">
                <a:solidFill>
                  <a:srgbClr val="000000"/>
                </a:solidFill>
                <a:ea typeface="Calibri" panose="020F0502020204030204" pitchFamily="34" charset="0"/>
              </a:rPr>
              <a:t>Эта картина стабильна в течение трех лет. </a:t>
            </a:r>
            <a:br>
              <a:rPr lang="ru-RU" sz="1599" dirty="0">
                <a:solidFill>
                  <a:srgbClr val="000000"/>
                </a:solidFill>
                <a:ea typeface="Calibri" panose="020F0502020204030204" pitchFamily="34" charset="0"/>
              </a:rPr>
            </a:br>
            <a:endParaRPr lang="ru-RU" sz="1599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ru-RU" sz="1599" dirty="0">
                <a:solidFill>
                  <a:srgbClr val="000000"/>
                </a:solidFill>
                <a:ea typeface="Calibri" panose="020F0502020204030204" pitchFamily="34" charset="0"/>
              </a:rPr>
              <a:t>2,8 платных подписок на домохозяйство, включая онлайн-кинотеатры.</a:t>
            </a:r>
            <a:endParaRPr lang="ru-RU" sz="1599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6DC726F-02B2-461A-941F-4EA9161A2506}"/>
              </a:ext>
            </a:extLst>
          </p:cNvPr>
          <p:cNvGraphicFramePr/>
          <p:nvPr>
            <p:extLst/>
          </p:nvPr>
        </p:nvGraphicFramePr>
        <p:xfrm>
          <a:off x="471187" y="1711667"/>
          <a:ext cx="4951693" cy="380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 txBox="1">
            <a:spLocks/>
          </p:cNvSpPr>
          <p:nvPr/>
        </p:nvSpPr>
        <p:spPr>
          <a:xfrm>
            <a:off x="471187" y="340430"/>
            <a:ext cx="8884480" cy="32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05000"/>
              </a:lnSpc>
            </a:pPr>
            <a:r>
              <a:rPr lang="ru-RU" sz="1999" kern="0" dirty="0">
                <a:solidFill>
                  <a:srgbClr val="000000"/>
                </a:solidFill>
                <a:ea typeface="Calibri" panose="020F0502020204030204" pitchFamily="34" charset="0"/>
              </a:rPr>
              <a:t>Платное телевидение глазами абонентов</a:t>
            </a:r>
            <a:endParaRPr lang="ru-RU" sz="1999" kern="0" dirty="0">
              <a:solidFill>
                <a:sysClr val="windowText" lastClr="000000"/>
              </a:solidFill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471187" y="5548529"/>
            <a:ext cx="8684507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en-US" sz="1200" dirty="0" err="1"/>
              <a:t>Источник</a:t>
            </a:r>
            <a:r>
              <a:rPr lang="en-US" sz="1200" dirty="0"/>
              <a:t>: </a:t>
            </a:r>
            <a:r>
              <a:rPr lang="en-US" sz="1200" dirty="0" err="1"/>
              <a:t>J’son</a:t>
            </a:r>
            <a:r>
              <a:rPr lang="en-US" sz="1200" dirty="0"/>
              <a:t> &amp; Partners Consulting, </a:t>
            </a:r>
            <a:r>
              <a:rPr lang="en-US" sz="1200" dirty="0" err="1"/>
              <a:t>онлайн-опрос</a:t>
            </a:r>
            <a:r>
              <a:rPr lang="en-US" sz="1200" dirty="0"/>
              <a:t>,</a:t>
            </a:r>
            <a:r>
              <a:rPr lang="ru-RU" sz="1200" dirty="0"/>
              <a:t> декабрь 2021,</a:t>
            </a:r>
            <a:r>
              <a:rPr lang="en-US" sz="1200" dirty="0"/>
              <a:t> </a:t>
            </a:r>
            <a:r>
              <a:rPr lang="en-US" sz="1200" dirty="0" err="1"/>
              <a:t>Россия</a:t>
            </a:r>
            <a:r>
              <a:rPr lang="en-US" sz="1200" dirty="0"/>
              <a:t>, </a:t>
            </a:r>
            <a:r>
              <a:rPr lang="en-US" sz="1200" dirty="0" err="1"/>
              <a:t>города</a:t>
            </a:r>
            <a:r>
              <a:rPr lang="en-US" sz="1200" dirty="0"/>
              <a:t> 100.000+, </a:t>
            </a:r>
            <a:r>
              <a:rPr lang="en-US" sz="1200" dirty="0" err="1"/>
              <a:t>аудитория</a:t>
            </a:r>
            <a:r>
              <a:rPr lang="en-US" sz="1200" dirty="0"/>
              <a:t> 18–55  </a:t>
            </a:r>
            <a:r>
              <a:rPr lang="en-US" sz="1200" dirty="0" err="1"/>
              <a:t>лет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" y="1930"/>
            <a:ext cx="10684393" cy="6009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2300" y="4050075"/>
            <a:ext cx="5485234" cy="1476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dirty="0" smtClean="0">
                <a:solidFill>
                  <a:schemeClr val="bg1"/>
                </a:solidFill>
              </a:rPr>
              <a:t>Сергей </a:t>
            </a:r>
            <a:r>
              <a:rPr lang="ru-RU" sz="1799" dirty="0">
                <a:solidFill>
                  <a:schemeClr val="bg1"/>
                </a:solidFill>
              </a:rPr>
              <a:t>Исаков</a:t>
            </a:r>
          </a:p>
          <a:p>
            <a:r>
              <a:rPr lang="ru-RU" sz="1799" dirty="0">
                <a:solidFill>
                  <a:schemeClr val="bg1"/>
                </a:solidFill>
              </a:rPr>
              <a:t>Директор департамента ТВ и контента </a:t>
            </a:r>
            <a:br>
              <a:rPr lang="ru-RU" sz="1799" dirty="0">
                <a:solidFill>
                  <a:schemeClr val="bg1"/>
                </a:solidFill>
              </a:rPr>
            </a:br>
            <a:r>
              <a:rPr lang="ru-RU" sz="1799" dirty="0" err="1">
                <a:solidFill>
                  <a:schemeClr val="bg1"/>
                </a:solidFill>
              </a:rPr>
              <a:t>J’son</a:t>
            </a:r>
            <a:r>
              <a:rPr lang="ru-RU" sz="1799" dirty="0">
                <a:solidFill>
                  <a:schemeClr val="bg1"/>
                </a:solidFill>
              </a:rPr>
              <a:t> &amp; </a:t>
            </a:r>
            <a:r>
              <a:rPr lang="ru-RU" sz="1799" dirty="0" err="1">
                <a:solidFill>
                  <a:schemeClr val="bg1"/>
                </a:solidFill>
              </a:rPr>
              <a:t>Partners</a:t>
            </a:r>
            <a:r>
              <a:rPr lang="ru-RU" sz="1799" dirty="0">
                <a:solidFill>
                  <a:schemeClr val="bg1"/>
                </a:solidFill>
              </a:rPr>
              <a:t> </a:t>
            </a:r>
            <a:r>
              <a:rPr lang="ru-RU" sz="1799" dirty="0" err="1">
                <a:solidFill>
                  <a:schemeClr val="bg1"/>
                </a:solidFill>
              </a:rPr>
              <a:t>Consulting</a:t>
            </a:r>
            <a:endParaRPr lang="ru-RU" sz="1799" dirty="0">
              <a:solidFill>
                <a:schemeClr val="bg1"/>
              </a:solidFill>
            </a:endParaRPr>
          </a:p>
          <a:p>
            <a:endParaRPr lang="ru-RU" sz="1799" dirty="0">
              <a:solidFill>
                <a:schemeClr val="bg1"/>
              </a:solidFill>
            </a:endParaRPr>
          </a:p>
          <a:p>
            <a:r>
              <a:rPr lang="ru-RU" sz="1799" dirty="0">
                <a:solidFill>
                  <a:schemeClr val="bg1"/>
                </a:solidFill>
              </a:rPr>
              <a:t>s.isakov@json.ru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1653" y="1961831"/>
            <a:ext cx="555953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282973"/>
            <a:ext cx="9525000" cy="646331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Рост мирового рынка платного ТВ</a:t>
            </a:r>
            <a:r>
              <a:rPr lang="en-US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 абонентской базе в </a:t>
            </a:r>
            <a:b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000" kern="1200" dirty="0" smtClean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 – 2026 гг. </a:t>
            </a:r>
            <a:endParaRPr lang="ru-RU" sz="2000" kern="1200" dirty="0">
              <a:solidFill>
                <a:srgbClr val="208DC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6140" y="2168525"/>
            <a:ext cx="4724400" cy="2971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Растет </a:t>
            </a:r>
            <a:r>
              <a:rPr lang="en-US" sz="1600" dirty="0" smtClean="0"/>
              <a:t>IPTV </a:t>
            </a:r>
            <a:r>
              <a:rPr lang="ru-RU" sz="1600" dirty="0" smtClean="0"/>
              <a:t>от 334 до 398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Снижается </a:t>
            </a:r>
            <a:r>
              <a:rPr lang="en-US" sz="1600" dirty="0" smtClean="0"/>
              <a:t>DVB-C </a:t>
            </a:r>
            <a:r>
              <a:rPr lang="ru-RU" sz="1600" dirty="0" smtClean="0"/>
              <a:t>с 417 до 398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Незначительно снижается </a:t>
            </a:r>
            <a:r>
              <a:rPr lang="en-US" sz="1600" dirty="0" smtClean="0"/>
              <a:t>DTH </a:t>
            </a:r>
            <a:r>
              <a:rPr lang="ru-RU" sz="1600" dirty="0" smtClean="0"/>
              <a:t>от 207 до 203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Аналог снижается от 22 до 1 млн в 2026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Цифровое наземное ТВ (</a:t>
            </a:r>
            <a:r>
              <a:rPr lang="en-US" sz="1600" dirty="0" smtClean="0"/>
              <a:t>DVB-T) – </a:t>
            </a:r>
            <a:r>
              <a:rPr lang="ru-RU" sz="1600" dirty="0" smtClean="0"/>
              <a:t>слабо растет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Происходит переток абонентов от старых технологий к более современным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F44C0A4-B823-489F-98D1-7D8CA2D8ABED}"/>
              </a:ext>
            </a:extLst>
          </p:cNvPr>
          <p:cNvSpPr txBox="1">
            <a:spLocks/>
          </p:cNvSpPr>
          <p:nvPr/>
        </p:nvSpPr>
        <p:spPr>
          <a:xfrm>
            <a:off x="469900" y="949325"/>
            <a:ext cx="9753600" cy="762000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>
              <a:defRPr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2A4C97"/>
                </a:solidFill>
              </a:rPr>
              <a:t>В период с 2021 по 2026 год количество абонентов платного телевидения в мире </a:t>
            </a:r>
            <a:r>
              <a:rPr lang="ru-RU" b="1" kern="0" dirty="0" smtClean="0">
                <a:solidFill>
                  <a:srgbClr val="2A4C97"/>
                </a:solidFill>
              </a:rPr>
              <a:t>увеличится на </a:t>
            </a:r>
            <a:r>
              <a:rPr lang="ru-RU" b="1" kern="0" dirty="0">
                <a:solidFill>
                  <a:srgbClr val="2A4C97"/>
                </a:solidFill>
              </a:rPr>
              <a:t>16 </a:t>
            </a:r>
            <a:r>
              <a:rPr lang="ru-RU" b="1" kern="0" dirty="0" smtClean="0">
                <a:solidFill>
                  <a:srgbClr val="2A4C97"/>
                </a:solidFill>
              </a:rPr>
              <a:t>миллионов (+1,6%)</a:t>
            </a:r>
            <a:endParaRPr lang="ru-RU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B06D78E-B3B3-41BC-A33D-ADA93D4FB41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7500" y="1711325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F2C055A-0E1A-B560-4F83-10E1A10D0F46}"/>
              </a:ext>
            </a:extLst>
          </p:cNvPr>
          <p:cNvSpPr txBox="1"/>
          <p:nvPr/>
        </p:nvSpPr>
        <p:spPr>
          <a:xfrm>
            <a:off x="88900" y="5401855"/>
            <a:ext cx="5346914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Источник</a:t>
            </a:r>
            <a:r>
              <a:rPr lang="en-US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US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J’son &amp; Partners Consulting</a:t>
            </a:r>
            <a:r>
              <a:rPr lang="en-US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на основе данных </a:t>
            </a:r>
            <a:r>
              <a:rPr lang="en-US" sz="9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 TV Research</a:t>
            </a:r>
            <a:endParaRPr lang="ru-RU" sz="900" i="1" dirty="0">
              <a:solidFill>
                <a:srgbClr val="595959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26"/>
          <p:cNvSpPr/>
          <p:nvPr/>
        </p:nvSpPr>
        <p:spPr>
          <a:xfrm>
            <a:off x="0" y="958196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62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73144"/>
            <a:ext cx="8886826" cy="310085"/>
          </a:xfrm>
        </p:spPr>
        <p:txBody>
          <a:bodyPr/>
          <a:lstStyle/>
          <a:p>
            <a:pPr lvl="0"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Или не рост?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E3B1D8-FCD7-43FA-B49A-4B6E0B63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500" y="1570477"/>
            <a:ext cx="4419600" cy="4027047"/>
          </a:xfrm>
        </p:spPr>
        <p:txBody>
          <a:bodyPr/>
          <a:lstStyle/>
          <a:p>
            <a:pPr algn="just"/>
            <a:r>
              <a:rPr lang="ru-RU" sz="1600" dirty="0"/>
              <a:t>Выручка платного ТВ в мире в 138 странах достигла максимума в 2016 на уровне $201 млрд. </a:t>
            </a:r>
            <a:endParaRPr lang="ru-RU" sz="1600" dirty="0" smtClean="0"/>
          </a:p>
          <a:p>
            <a:pPr algn="l"/>
            <a:endParaRPr lang="ru-RU" sz="1600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2026 году ожидается падение выручки до $143 млрд. </a:t>
            </a:r>
            <a:r>
              <a:rPr lang="ru-RU" sz="1600" dirty="0" smtClean="0"/>
              <a:t>несмотря </a:t>
            </a:r>
            <a:r>
              <a:rPr lang="ru-RU" sz="1600" dirty="0"/>
              <a:t>на рост количества подписчиков до </a:t>
            </a:r>
            <a:r>
              <a:rPr lang="ru-RU" sz="1600" dirty="0" smtClean="0"/>
              <a:t>1016 </a:t>
            </a:r>
            <a:r>
              <a:rPr lang="ru-RU" sz="1600" dirty="0"/>
              <a:t>миллионов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Быстрее всего снижение идет на развитых рынках.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В Индии прогнозируется небольшой рост.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Потребность в телевидении не снижается, подписчики переходят от традиционных систем доставки в </a:t>
            </a:r>
            <a:r>
              <a:rPr lang="en-US" sz="1600" dirty="0" smtClean="0"/>
              <a:t>OTT. 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AC23743-6896-4217-890D-00D18E60FF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9900" y="1429631"/>
          <a:ext cx="5486400" cy="401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7260BF8C-2C37-4A0D-9E95-39B12FA8FB18}"/>
              </a:ext>
            </a:extLst>
          </p:cNvPr>
          <p:cNvSpPr txBox="1">
            <a:spLocks/>
          </p:cNvSpPr>
          <p:nvPr/>
        </p:nvSpPr>
        <p:spPr>
          <a:xfrm>
            <a:off x="469900" y="949325"/>
            <a:ext cx="8839200" cy="304800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>
              <a:defRPr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2A4C97"/>
                </a:solidFill>
              </a:rPr>
              <a:t>Выручка </a:t>
            </a:r>
            <a:r>
              <a:rPr lang="ru-RU" b="1" kern="0" dirty="0" smtClean="0">
                <a:solidFill>
                  <a:srgbClr val="2A4C97"/>
                </a:solidFill>
              </a:rPr>
              <a:t>платного ТВ в ближайшие годы снизится </a:t>
            </a:r>
            <a:r>
              <a:rPr lang="ru-RU" b="1" kern="0" dirty="0">
                <a:solidFill>
                  <a:srgbClr val="2A4C97"/>
                </a:solidFill>
              </a:rPr>
              <a:t>на </a:t>
            </a:r>
            <a:r>
              <a:rPr lang="en-US" b="1" kern="0" dirty="0" smtClean="0">
                <a:solidFill>
                  <a:srgbClr val="2A4C97"/>
                </a:solidFill>
              </a:rPr>
              <a:t>$</a:t>
            </a:r>
            <a:r>
              <a:rPr lang="ru-RU" b="1" kern="0" dirty="0">
                <a:solidFill>
                  <a:srgbClr val="2A4C97"/>
                </a:solidFill>
              </a:rPr>
              <a:t>2</a:t>
            </a:r>
            <a:r>
              <a:rPr lang="ru-RU" b="1" kern="0" dirty="0" smtClean="0">
                <a:solidFill>
                  <a:srgbClr val="2A4C97"/>
                </a:solidFill>
              </a:rPr>
              <a:t>0 </a:t>
            </a:r>
            <a:r>
              <a:rPr lang="ru-RU" b="1" kern="0" dirty="0">
                <a:solidFill>
                  <a:srgbClr val="2A4C97"/>
                </a:solidFill>
              </a:rPr>
              <a:t>млрд.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04CE2-AAB6-BC6F-0607-ECD8C0A6EBF0}"/>
              </a:ext>
            </a:extLst>
          </p:cNvPr>
          <p:cNvSpPr txBox="1"/>
          <p:nvPr/>
        </p:nvSpPr>
        <p:spPr>
          <a:xfrm>
            <a:off x="393700" y="5401855"/>
            <a:ext cx="4197457" cy="25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Источник</a:t>
            </a:r>
            <a:r>
              <a:rPr lang="en-US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en-US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J’son &amp; Partners Consulting</a:t>
            </a:r>
            <a:r>
              <a:rPr lang="en-US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на основе данных </a:t>
            </a:r>
            <a:r>
              <a:rPr lang="en-US" sz="800" i="1" dirty="0">
                <a:solidFill>
                  <a:srgbClr val="59595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 TV Research </a:t>
            </a:r>
            <a:endParaRPr lang="ru-RU" sz="800" i="1" dirty="0">
              <a:solidFill>
                <a:srgbClr val="595959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017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EDF08-C1B8-4EC5-98F9-AAC7631AF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737" y="293777"/>
            <a:ext cx="8886826" cy="307777"/>
          </a:xfrm>
        </p:spPr>
        <p:txBody>
          <a:bodyPr/>
          <a:lstStyle/>
          <a:p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Мировой рынок легальных</a:t>
            </a:r>
            <a:r>
              <a:rPr lang="en-US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видеосервисов 2017 – 2026 гг.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46EE1D9-C4FE-42A8-94FB-1EA6BE7450F2}"/>
              </a:ext>
            </a:extLst>
          </p:cNvPr>
          <p:cNvGraphicFramePr/>
          <p:nvPr>
            <p:extLst/>
          </p:nvPr>
        </p:nvGraphicFramePr>
        <p:xfrm>
          <a:off x="469900" y="1561348"/>
          <a:ext cx="592963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reeform 175">
            <a:extLst>
              <a:ext uri="{FF2B5EF4-FFF2-40B4-BE49-F238E27FC236}">
                <a16:creationId xmlns:a16="http://schemas.microsoft.com/office/drawing/2014/main" id="{3DBC3FA9-B977-F72B-93A6-6FD077243DE9}"/>
              </a:ext>
            </a:extLst>
          </p:cNvPr>
          <p:cNvSpPr>
            <a:spLocks/>
          </p:cNvSpPr>
          <p:nvPr/>
        </p:nvSpPr>
        <p:spPr bwMode="auto">
          <a:xfrm rot="20230745" flipH="1">
            <a:off x="544017" y="2996285"/>
            <a:ext cx="2348389" cy="629082"/>
          </a:xfrm>
          <a:custGeom>
            <a:avLst/>
            <a:gdLst/>
            <a:ahLst/>
            <a:cxnLst>
              <a:cxn ang="0">
                <a:pos x="631" y="282"/>
              </a:cxn>
              <a:cxn ang="0">
                <a:pos x="112" y="57"/>
              </a:cxn>
              <a:cxn ang="0">
                <a:pos x="100" y="0"/>
              </a:cxn>
              <a:cxn ang="0">
                <a:pos x="0" y="169"/>
              </a:cxn>
              <a:cxn ang="0">
                <a:pos x="147" y="306"/>
              </a:cxn>
              <a:cxn ang="0">
                <a:pos x="135" y="238"/>
              </a:cxn>
              <a:cxn ang="0">
                <a:pos x="631" y="282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r" fontAlgn="base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</a:pPr>
            <a:r>
              <a:rPr lang="en-GB" sz="1000" b="1" dirty="0">
                <a:solidFill>
                  <a:srgbClr val="365F91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CAGR 20</a:t>
            </a:r>
            <a:r>
              <a:rPr lang="ru-RU" sz="1000" b="1" dirty="0">
                <a:solidFill>
                  <a:srgbClr val="365F91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17-2021</a:t>
            </a:r>
            <a:r>
              <a:rPr lang="en-GB" sz="1000" b="1" dirty="0">
                <a:solidFill>
                  <a:srgbClr val="365F91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 = </a:t>
            </a:r>
            <a:r>
              <a:rPr lang="en-US" sz="1000" b="1" dirty="0">
                <a:solidFill>
                  <a:srgbClr val="365F91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17,48</a:t>
            </a:r>
            <a:r>
              <a:rPr lang="en-GB" sz="1000" b="1" dirty="0">
                <a:solidFill>
                  <a:srgbClr val="365F91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%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Freeform 175">
            <a:extLst>
              <a:ext uri="{FF2B5EF4-FFF2-40B4-BE49-F238E27FC236}">
                <a16:creationId xmlns:a16="http://schemas.microsoft.com/office/drawing/2014/main" id="{FB16923B-2318-8E1A-E414-8F58EF1BA637}"/>
              </a:ext>
            </a:extLst>
          </p:cNvPr>
          <p:cNvSpPr>
            <a:spLocks/>
          </p:cNvSpPr>
          <p:nvPr/>
        </p:nvSpPr>
        <p:spPr bwMode="auto">
          <a:xfrm rot="20683324" flipH="1">
            <a:off x="3341712" y="2104441"/>
            <a:ext cx="2294890" cy="568325"/>
          </a:xfrm>
          <a:custGeom>
            <a:avLst/>
            <a:gdLst/>
            <a:ahLst/>
            <a:cxnLst>
              <a:cxn ang="0">
                <a:pos x="631" y="282"/>
              </a:cxn>
              <a:cxn ang="0">
                <a:pos x="112" y="57"/>
              </a:cxn>
              <a:cxn ang="0">
                <a:pos x="100" y="0"/>
              </a:cxn>
              <a:cxn ang="0">
                <a:pos x="0" y="169"/>
              </a:cxn>
              <a:cxn ang="0">
                <a:pos x="147" y="306"/>
              </a:cxn>
              <a:cxn ang="0">
                <a:pos x="135" y="238"/>
              </a:cxn>
              <a:cxn ang="0">
                <a:pos x="631" y="282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solidFill>
            <a:srgbClr val="FF5050">
              <a:alpha val="20000"/>
            </a:srgbClr>
          </a:solidFill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r" fontAlgn="base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CAGR 2022-2026 = </a:t>
            </a:r>
            <a:r>
              <a:rPr lang="en-US" sz="1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9,5</a:t>
            </a:r>
            <a:r>
              <a:rPr lang="en-GB" sz="1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ahoma" panose="020B0604030504040204" pitchFamily="34" charset="0"/>
              </a:rPr>
              <a:t>%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7F53E-17CD-0511-2D98-D92CB413A3CE}"/>
              </a:ext>
            </a:extLst>
          </p:cNvPr>
          <p:cNvSpPr txBox="1"/>
          <p:nvPr/>
        </p:nvSpPr>
        <p:spPr>
          <a:xfrm>
            <a:off x="927100" y="1180126"/>
            <a:ext cx="5334000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100" i="1" dirty="0">
                <a:solidFill>
                  <a:srgbClr val="40404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Мировой рынок легальных видеосервисов, $млрд., 2017–2026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622300" y="5590423"/>
            <a:ext cx="5346914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J'son &amp; Partners Consulting / Digital TV Research, агрегированные данные по 138 странам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5F44B5-5C7E-DA34-E2AE-6930B0ACB3CC}"/>
              </a:ext>
            </a:extLst>
          </p:cNvPr>
          <p:cNvSpPr txBox="1"/>
          <p:nvPr/>
        </p:nvSpPr>
        <p:spPr>
          <a:xfrm>
            <a:off x="6718300" y="1950806"/>
            <a:ext cx="3733800" cy="3375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Объем мирового рынка видеосервисов продолжает рост.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Темп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роста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снижается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но остается высоким</a:t>
            </a:r>
            <a:r>
              <a:rPr lang="ru-RU" sz="1200" i="1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Примером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насыщения рынка является снижение абонентской базы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Netflix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 2022 году. Минус 900 тыс. по итогам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квартала. </a:t>
            </a:r>
            <a:b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Выручка при этом продолжила рост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 млрд в 2022 против 7,3 млрд в 2021 (РБК)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316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" y="-41275"/>
            <a:ext cx="10687214" cy="6011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850" y="2483504"/>
            <a:ext cx="9537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057AAF0B-E1E5-994E-820A-B965E90CE1C9}"/>
              </a:ext>
            </a:extLst>
          </p:cNvPr>
          <p:cNvSpPr/>
          <p:nvPr/>
        </p:nvSpPr>
        <p:spPr>
          <a:xfrm>
            <a:off x="1414780" y="1801453"/>
            <a:ext cx="411480" cy="1263877"/>
          </a:xfrm>
          <a:custGeom>
            <a:avLst/>
            <a:gdLst/>
            <a:ahLst/>
            <a:cxnLst/>
            <a:rect l="l" t="t" r="r" b="b"/>
            <a:pathLst>
              <a:path w="411480" h="1134110">
                <a:moveTo>
                  <a:pt x="411480" y="0"/>
                </a:moveTo>
                <a:lnTo>
                  <a:pt x="0" y="0"/>
                </a:lnTo>
                <a:lnTo>
                  <a:pt x="0" y="1133855"/>
                </a:lnTo>
                <a:lnTo>
                  <a:pt x="411480" y="1133855"/>
                </a:lnTo>
                <a:lnTo>
                  <a:pt x="411480" y="0"/>
                </a:lnTo>
                <a:close/>
              </a:path>
            </a:pathLst>
          </a:custGeom>
          <a:solidFill>
            <a:srgbClr val="FCE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6D09C-CAAD-DE41-980D-5D4E60BE35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338520"/>
            <a:ext cx="411480" cy="726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032BA-44CB-3B4B-BF70-52D9F0D0156C}"/>
              </a:ext>
            </a:extLst>
          </p:cNvPr>
          <p:cNvSpPr txBox="1"/>
          <p:nvPr/>
        </p:nvSpPr>
        <p:spPr>
          <a:xfrm>
            <a:off x="2002464" y="2701925"/>
            <a:ext cx="85331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cs typeface="Calibri"/>
              </a:rPr>
              <a:t>Российский рынок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1307F-2D43-58FC-82EE-49BCE49E7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66920"/>
            <a:ext cx="8886826" cy="307777"/>
          </a:xfrm>
        </p:spPr>
        <p:txBody>
          <a:bodyPr/>
          <a:lstStyle/>
          <a:p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Рынок платного ТВ в России в 2021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E950CF-58D4-EF0F-B6C7-DE300DD41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2701925"/>
            <a:ext cx="4419600" cy="881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Рынок традиционного платного телевидения (АКТВ,</a:t>
            </a:r>
            <a:r>
              <a:rPr lang="en-US" sz="1600" dirty="0"/>
              <a:t> </a:t>
            </a:r>
            <a:r>
              <a:rPr lang="ru-RU" sz="1600" dirty="0"/>
              <a:t>ЦКТВ, </a:t>
            </a:r>
            <a:r>
              <a:rPr lang="en-US" sz="1600" dirty="0"/>
              <a:t>IPTV, DTH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6ED6FB7-DC4C-D2F8-CEAB-7D43AEB0FD45}"/>
              </a:ext>
            </a:extLst>
          </p:cNvPr>
          <p:cNvSpPr txBox="1">
            <a:spLocks/>
          </p:cNvSpPr>
          <p:nvPr/>
        </p:nvSpPr>
        <p:spPr>
          <a:xfrm>
            <a:off x="5651500" y="2701925"/>
            <a:ext cx="4419600" cy="914400"/>
          </a:xfrm>
          <a:prstGeom prst="rect">
            <a:avLst/>
          </a:prstGeom>
        </p:spPr>
        <p:txBody>
          <a:bodyPr wrap="square" lIns="72000" tIns="36000" rIns="72000" bIns="36000">
            <a:noAutofit/>
          </a:bodyPr>
          <a:lstStyle>
            <a:lvl1pPr marL="0">
              <a:defRPr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+mn-cs"/>
              </a:rPr>
              <a:t>Рынок </a:t>
            </a:r>
            <a:r>
              <a:rPr lang="en-US" sz="1600" dirty="0">
                <a:latin typeface="+mn-lt"/>
                <a:cs typeface="+mn-cs"/>
              </a:rPr>
              <a:t>OTT</a:t>
            </a:r>
            <a:r>
              <a:rPr lang="ru-RU" sz="1600" dirty="0">
                <a:latin typeface="+mn-lt"/>
                <a:cs typeface="+mn-cs"/>
              </a:rPr>
              <a:t>-сервисов операторов</a:t>
            </a:r>
            <a:r>
              <a:rPr lang="en-US" sz="1600" dirty="0">
                <a:latin typeface="+mn-lt"/>
                <a:cs typeface="+mn-cs"/>
              </a:rPr>
              <a:t>  </a:t>
            </a:r>
            <a:r>
              <a:rPr lang="ru-RU" sz="1600" kern="0" dirty="0">
                <a:solidFill>
                  <a:sysClr val="windowText" lastClr="000000"/>
                </a:solidFill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ysClr val="windowText" lastClr="000000"/>
              </a:solidFill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EDB5F-53A4-5580-A0B6-BD3D13957ECF}"/>
              </a:ext>
            </a:extLst>
          </p:cNvPr>
          <p:cNvSpPr txBox="1"/>
          <p:nvPr/>
        </p:nvSpPr>
        <p:spPr>
          <a:xfrm>
            <a:off x="698500" y="883202"/>
            <a:ext cx="9546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2019 и 2020 годах к традиционным способам дистрибуции платного контента добавился </a:t>
            </a:r>
            <a:r>
              <a:rPr lang="en-US" sz="1600" dirty="0" smtClean="0"/>
              <a:t>OTT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Размер этого сегмента нельзя было не замечать. </a:t>
            </a:r>
            <a:r>
              <a:rPr lang="en-US" sz="1600" dirty="0" smtClean="0"/>
              <a:t>J&amp;P </a:t>
            </a:r>
            <a:r>
              <a:rPr lang="ru-RU" sz="1600" dirty="0" smtClean="0"/>
              <a:t>учитывал этих абонентов, как абонентов платного ТВ.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К </a:t>
            </a:r>
            <a:r>
              <a:rPr lang="ru-RU" sz="1600" dirty="0"/>
              <a:t>2021 году </a:t>
            </a:r>
            <a:r>
              <a:rPr lang="en-US" sz="1600" dirty="0"/>
              <a:t>OTT </a:t>
            </a:r>
            <a:r>
              <a:rPr lang="ru-RU" sz="1600" dirty="0"/>
              <a:t>сервисы операторов платного ТВ оформились как полноценные онлайн </a:t>
            </a:r>
            <a:r>
              <a:rPr lang="ru-RU" sz="1600" dirty="0" smtClean="0"/>
              <a:t>кинотеатры.</a:t>
            </a:r>
            <a:endParaRPr lang="ru-RU" sz="1600" dirty="0"/>
          </a:p>
          <a:p>
            <a:r>
              <a:rPr lang="ru-RU" sz="1600" dirty="0" smtClean="0"/>
              <a:t>Их  абоненты и выручка учтены </a:t>
            </a:r>
            <a:r>
              <a:rPr lang="ru-RU" sz="1600" dirty="0"/>
              <a:t>в</a:t>
            </a:r>
            <a:r>
              <a:rPr lang="ru-RU" sz="1600" dirty="0" smtClean="0"/>
              <a:t> </a:t>
            </a:r>
            <a:r>
              <a:rPr lang="ru-RU" sz="1600" dirty="0"/>
              <a:t>легальных </a:t>
            </a:r>
            <a:r>
              <a:rPr lang="ru-RU" sz="1600" dirty="0" smtClean="0"/>
              <a:t>видеосервисах.</a:t>
            </a:r>
            <a:endParaRPr lang="ru-RU" sz="1600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FD4E53BA-C550-2B75-CEB6-3B26ED7438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9100" y="3688036"/>
          <a:ext cx="4953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8888178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30738998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2854234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1698426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76463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/>
                        <a:t>Абоненты, млн.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1899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/>
                        <a:t>Выручка, млрд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13 742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767764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FD5023F-9ADD-D15D-28D0-62C6F30B40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7296" y="3692525"/>
          <a:ext cx="4953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327456688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8747948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12673206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07496706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6456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/>
                        <a:t>Абоненты, млн.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43 336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43 919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23387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/>
                        <a:t>Выручка, млрд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104,5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6783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83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100" y="281719"/>
            <a:ext cx="8886826" cy="307777"/>
          </a:xfrm>
        </p:spPr>
        <p:txBody>
          <a:bodyPr/>
          <a:lstStyle/>
          <a:p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Структура платного ТВ в России по технологиям в 2021 году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22300" y="2092326"/>
          <a:ext cx="7162800" cy="2280131"/>
        </p:xfrm>
        <a:graphic>
          <a:graphicData uri="http://schemas.openxmlformats.org/drawingml/2006/table">
            <a:tbl>
              <a:tblPr/>
              <a:tblGrid>
                <a:gridCol w="4122178">
                  <a:extLst>
                    <a:ext uri="{9D8B030D-6E8A-4147-A177-3AD203B41FA5}">
                      <a16:colId xmlns:a16="http://schemas.microsoft.com/office/drawing/2014/main" val="732841193"/>
                    </a:ext>
                  </a:extLst>
                </a:gridCol>
                <a:gridCol w="2061093">
                  <a:extLst>
                    <a:ext uri="{9D8B030D-6E8A-4147-A177-3AD203B41FA5}">
                      <a16:colId xmlns:a16="http://schemas.microsoft.com/office/drawing/2014/main" val="4121354403"/>
                    </a:ext>
                  </a:extLst>
                </a:gridCol>
                <a:gridCol w="979529">
                  <a:extLst>
                    <a:ext uri="{9D8B030D-6E8A-4147-A177-3AD203B41FA5}">
                      <a16:colId xmlns:a16="http://schemas.microsoft.com/office/drawing/2014/main" val="1353216290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Платное ТВ, всего тыс. абонентов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+ 0,4%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568778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Аналоговое кабельное ТВ</a:t>
                      </a:r>
                    </a:p>
                  </a:txBody>
                  <a:tcPr marL="5769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408855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Цифровое кабельное ТВ</a:t>
                      </a:r>
                    </a:p>
                  </a:txBody>
                  <a:tcPr marL="5769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82475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IPTV</a:t>
                      </a:r>
                    </a:p>
                  </a:txBody>
                  <a:tcPr marL="5769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04394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Спутниковое ТВ</a:t>
                      </a:r>
                    </a:p>
                  </a:txBody>
                  <a:tcPr marL="5769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998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0391" y="5597525"/>
            <a:ext cx="5346914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Источник: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данные </a:t>
            </a:r>
            <a:r>
              <a:rPr lang="ru-RU" sz="900" i="1" dirty="0" smtClean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RU" sz="900" i="1" dirty="0" smtClean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J'son </a:t>
            </a:r>
            <a:r>
              <a:rPr lang="ru-RU" sz="900" i="1" dirty="0">
                <a:solidFill>
                  <a:srgbClr val="8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&amp; Partners Consulting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00" y="4800325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ARPU </a:t>
            </a:r>
            <a:r>
              <a:rPr lang="ru-RU" dirty="0" smtClean="0"/>
              <a:t>198 р. (+9% к 2020) </a:t>
            </a:r>
            <a:endParaRPr lang="ru-RU" dirty="0"/>
          </a:p>
        </p:txBody>
      </p:sp>
      <p:sp>
        <p:nvSpPr>
          <p:cNvPr id="6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9571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C65C-9CD4-4A64-AF4D-53886B75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00" y="265169"/>
            <a:ext cx="8884480" cy="310003"/>
          </a:xfrm>
        </p:spPr>
        <p:txBody>
          <a:bodyPr>
            <a:noAutofit/>
          </a:bodyPr>
          <a:lstStyle/>
          <a:p>
            <a:pPr lvl="0" algn="l">
              <a:lnSpc>
                <a:spcPct val="105000"/>
              </a:lnSpc>
            </a:pP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Динамика абонентской базы ПТВ в России 2018 – 2022 гг. тыс. </a:t>
            </a:r>
            <a:r>
              <a:rPr lang="ru-RU" sz="2000" kern="1200" dirty="0" err="1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аб</a:t>
            </a:r>
            <a:r>
              <a:rPr lang="ru-RU" sz="2000" kern="1200" dirty="0">
                <a:solidFill>
                  <a:srgbClr val="208D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AE3E1-69D5-114B-5000-4D495600CF7A}"/>
              </a:ext>
            </a:extLst>
          </p:cNvPr>
          <p:cNvSpPr txBox="1"/>
          <p:nvPr/>
        </p:nvSpPr>
        <p:spPr>
          <a:xfrm>
            <a:off x="241739" y="5596842"/>
            <a:ext cx="5345503" cy="24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900" i="1" dirty="0">
                <a:solidFill>
                  <a:srgbClr val="80808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Источник: данные  J'son &amp; Partners Consulting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927704" y="1869924"/>
          <a:ext cx="4525639" cy="334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8781" y="2035718"/>
            <a:ext cx="3840733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78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052" dirty="0">
                <a:solidFill>
                  <a:srgbClr val="000000"/>
                </a:solidFill>
                <a:latin typeface="Calibri" panose="020F0502020204030204" pitchFamily="34" charset="0"/>
              </a:rPr>
              <a:t>43 194              43 336        </a:t>
            </a:r>
            <a:r>
              <a:rPr lang="en-US" sz="1052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052" dirty="0">
                <a:solidFill>
                  <a:srgbClr val="000000"/>
                </a:solidFill>
                <a:latin typeface="Calibri" panose="020F0502020204030204" pitchFamily="34" charset="0"/>
              </a:rPr>
              <a:t>      43 751        </a:t>
            </a:r>
            <a:r>
              <a:rPr lang="en-US" sz="1052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052" dirty="0">
                <a:solidFill>
                  <a:srgbClr val="000000"/>
                </a:solidFill>
                <a:latin typeface="Calibri" panose="020F0502020204030204" pitchFamily="34" charset="0"/>
              </a:rPr>
              <a:t>      43 919   </a:t>
            </a:r>
            <a:r>
              <a:rPr lang="en-US" sz="1052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ru-RU" sz="1052" dirty="0">
                <a:solidFill>
                  <a:srgbClr val="000000"/>
                </a:solidFill>
                <a:latin typeface="Calibri" panose="020F0502020204030204" pitchFamily="34" charset="0"/>
              </a:rPr>
              <a:t>    43 407 </a:t>
            </a:r>
            <a:endParaRPr lang="ru-RU" sz="1578" dirty="0"/>
          </a:p>
        </p:txBody>
      </p:sp>
      <p:sp>
        <p:nvSpPr>
          <p:cNvPr id="6" name="TextBox 5"/>
          <p:cNvSpPr txBox="1"/>
          <p:nvPr/>
        </p:nvSpPr>
        <p:spPr>
          <a:xfrm>
            <a:off x="5722428" y="2854325"/>
            <a:ext cx="3633239" cy="955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403" dirty="0"/>
              <a:t>Аналог переходит в цифру, и </a:t>
            </a:r>
            <a:r>
              <a:rPr lang="ru-RU" sz="1403" dirty="0" smtClean="0"/>
              <a:t>далее в </a:t>
            </a:r>
            <a:r>
              <a:rPr lang="en-US" sz="1403" dirty="0" smtClean="0"/>
              <a:t>IPTV</a:t>
            </a:r>
          </a:p>
          <a:p>
            <a:pPr marL="250574" indent="-250574">
              <a:buFont typeface="Arial" panose="020B0604020202020204" pitchFamily="34" charset="0"/>
              <a:buChar char="•"/>
            </a:pPr>
            <a:endParaRPr lang="ru-RU" sz="1403" dirty="0"/>
          </a:p>
          <a:p>
            <a:pPr marL="250574" indent="-250574">
              <a:buFont typeface="Arial" panose="020B0604020202020204" pitchFamily="34" charset="0"/>
              <a:buChar char="•"/>
            </a:pPr>
            <a:r>
              <a:rPr lang="ru-RU" sz="1403" dirty="0"/>
              <a:t>Спутниковое ТВ - практически стабильно</a:t>
            </a:r>
          </a:p>
          <a:p>
            <a:pPr marL="250574" indent="-250574">
              <a:buFont typeface="Arial" panose="020B0604020202020204" pitchFamily="34" charset="0"/>
              <a:buChar char="•"/>
            </a:pPr>
            <a:endParaRPr lang="ru-RU" sz="1403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326096" y="4031239"/>
            <a:ext cx="602618" cy="52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60"/>
          <p:cNvSpPr/>
          <p:nvPr/>
        </p:nvSpPr>
        <p:spPr>
          <a:xfrm>
            <a:off x="9842500" y="307823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1"/>
          <p:cNvSpPr/>
          <p:nvPr/>
        </p:nvSpPr>
        <p:spPr>
          <a:xfrm>
            <a:off x="9842500" y="498686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28"/>
                </a:moveTo>
                <a:lnTo>
                  <a:pt x="0" y="60528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28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05"/>
                </a:lnTo>
                <a:lnTo>
                  <a:pt x="338137" y="17805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2"/>
          <p:cNvSpPr/>
          <p:nvPr/>
        </p:nvSpPr>
        <p:spPr>
          <a:xfrm>
            <a:off x="9842500" y="720301"/>
            <a:ext cx="338455" cy="78740"/>
          </a:xfrm>
          <a:custGeom>
            <a:avLst/>
            <a:gdLst/>
            <a:ahLst/>
            <a:cxnLst/>
            <a:rect l="l" t="t" r="r" b="b"/>
            <a:pathLst>
              <a:path w="338454" h="78740">
                <a:moveTo>
                  <a:pt x="338137" y="60540"/>
                </a:moveTo>
                <a:lnTo>
                  <a:pt x="0" y="60540"/>
                </a:lnTo>
                <a:lnTo>
                  <a:pt x="0" y="78346"/>
                </a:lnTo>
                <a:lnTo>
                  <a:pt x="338137" y="78346"/>
                </a:lnTo>
                <a:lnTo>
                  <a:pt x="338137" y="60540"/>
                </a:lnTo>
                <a:close/>
              </a:path>
              <a:path w="338454" h="78740">
                <a:moveTo>
                  <a:pt x="338137" y="0"/>
                </a:moveTo>
                <a:lnTo>
                  <a:pt x="0" y="0"/>
                </a:lnTo>
                <a:lnTo>
                  <a:pt x="0" y="17818"/>
                </a:lnTo>
                <a:lnTo>
                  <a:pt x="338137" y="17818"/>
                </a:lnTo>
                <a:lnTo>
                  <a:pt x="338137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Логотип">
            <a:extLst>
              <a:ext uri="{FF2B5EF4-FFF2-40B4-BE49-F238E27FC236}">
                <a16:creationId xmlns:a16="http://schemas.microsoft.com/office/drawing/2014/main" id="{9CD52353-6677-1F44-8B9E-A8899F54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81" y="286535"/>
            <a:ext cx="1532154" cy="3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9AAE0D-31A4-A24F-8736-514222429F85}"/>
              </a:ext>
            </a:extLst>
          </p:cNvPr>
          <p:cNvSpPr txBox="1"/>
          <p:nvPr/>
        </p:nvSpPr>
        <p:spPr>
          <a:xfrm>
            <a:off x="8337639" y="58949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68A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www.json.tv</a:t>
            </a:r>
            <a:endParaRPr lang="ru-RU" sz="1100" dirty="0">
              <a:solidFill>
                <a:srgbClr val="068AC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26"/>
          <p:cNvSpPr/>
          <p:nvPr/>
        </p:nvSpPr>
        <p:spPr>
          <a:xfrm>
            <a:off x="0" y="798067"/>
            <a:ext cx="666750" cy="18415"/>
          </a:xfrm>
          <a:custGeom>
            <a:avLst/>
            <a:gdLst/>
            <a:ahLst/>
            <a:cxnLst/>
            <a:rect l="l" t="t" r="r" b="b"/>
            <a:pathLst>
              <a:path w="666750" h="18414">
                <a:moveTo>
                  <a:pt x="666238" y="0"/>
                </a:moveTo>
                <a:lnTo>
                  <a:pt x="0" y="0"/>
                </a:lnTo>
                <a:lnTo>
                  <a:pt x="0" y="17813"/>
                </a:lnTo>
                <a:lnTo>
                  <a:pt x="666238" y="17813"/>
                </a:lnTo>
                <a:lnTo>
                  <a:pt x="666238" y="0"/>
                </a:lnTo>
                <a:close/>
              </a:path>
            </a:pathLst>
          </a:custGeom>
          <a:solidFill>
            <a:srgbClr val="007DC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1989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72401</TotalTime>
  <Words>1643</Words>
  <Application>Microsoft Office PowerPoint</Application>
  <PresentationFormat>Произвольный</PresentationFormat>
  <Paragraphs>305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Office Theme</vt:lpstr>
      <vt:lpstr>Презентация PowerPoint</vt:lpstr>
      <vt:lpstr>Презентация PowerPoint</vt:lpstr>
      <vt:lpstr>Рост мирового рынка платного ТВ по абонентской базе в  2021 – 2026 гг. </vt:lpstr>
      <vt:lpstr>Или не рост?</vt:lpstr>
      <vt:lpstr>Мировой рынок легальных видеосервисов 2017 – 2026 гг.</vt:lpstr>
      <vt:lpstr>Презентация PowerPoint</vt:lpstr>
      <vt:lpstr>Рынок платного ТВ в России в 2021 году</vt:lpstr>
      <vt:lpstr>Структура платного ТВ в России по технологиям в 2021 году </vt:lpstr>
      <vt:lpstr>Динамика абонентской базы ПТВ в России 2018 – 2022 гг. тыс. аб.</vt:lpstr>
      <vt:lpstr>Прогноз рынка по технологиям млн. абонентов 2021 – 2025 гг.</vt:lpstr>
      <vt:lpstr>Динамика и прогноз выручки  платного ТВ в России 2018 – 2026 гг. </vt:lpstr>
      <vt:lpstr>Презентация PowerPoint</vt:lpstr>
      <vt:lpstr>Эволюция технологий</vt:lpstr>
      <vt:lpstr>Доля проданных телеприемников с функцией Smart TV</vt:lpstr>
      <vt:lpstr>Smart TV. Динамика продаж</vt:lpstr>
      <vt:lpstr>Smart TV. Наличный парк телеприемников</vt:lpstr>
      <vt:lpstr>Презентация PowerPoint</vt:lpstr>
      <vt:lpstr>Презентация PowerPoint</vt:lpstr>
      <vt:lpstr>Обзор рынка видеосервисов</vt:lpstr>
      <vt:lpstr>Платное телевидение глазами абонентов (декабрь 2021)</vt:lpstr>
      <vt:lpstr>Как ответить на вопрос?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JP_13.03.21_fin.cdr</dc:title>
  <dc:creator>Алиса Алмазова</dc:creator>
  <cp:lastModifiedBy>Sergey Isakov</cp:lastModifiedBy>
  <cp:revision>3916</cp:revision>
  <dcterms:created xsi:type="dcterms:W3CDTF">2021-03-14T19:26:27Z</dcterms:created>
  <dcterms:modified xsi:type="dcterms:W3CDTF">2022-09-22T07:14:38Z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2021-03-14T00:00:00Z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2021-03-14T00:00:00Z</vt:filetime>
  </property>
</Properties>
</file>