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406289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Доминирование на медиарынке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xfrm>
            <a:off x="2627783" y="4869160"/>
            <a:ext cx="5792689" cy="622921"/>
          </a:xfrm>
          <a:prstGeom prst="rect">
            <a:avLst/>
          </a:prstGeom>
        </p:spPr>
        <p:txBody>
          <a:bodyPr/>
          <a:lstStyle>
            <a:lvl1pPr algn="r">
              <a:spcBef>
                <a:spcPts val="300"/>
              </a:spcBef>
              <a:defRPr sz="1400"/>
            </a:lvl1pPr>
          </a:lstStyle>
          <a:p>
            <a:r>
              <a:t>Е.В.Гультяева, ГК АКАДО, директор Юридического департамента</a:t>
            </a:r>
          </a:p>
        </p:txBody>
      </p:sp>
      <p:pic>
        <p:nvPicPr>
          <p:cNvPr id="114" name="image1.jpeg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6309330"/>
            <a:ext cx="1368152" cy="326183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Доминирующее положение субъекта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38100" tIns="38100" rIns="38100" bIns="38100"/>
          <a:lstStyle/>
          <a:p>
            <a:pPr marL="257175" indent="-257175">
              <a:defRPr sz="2400"/>
            </a:pPr>
            <a:r>
              <a:t>Доминирующее  положение (федеральный закон от 26.07.2006 N 135-ФЗ):</a:t>
            </a:r>
          </a:p>
          <a:p>
            <a:pPr marL="257175" indent="-257175">
              <a:defRPr sz="2400"/>
            </a:pPr>
            <a:endParaRPr/>
          </a:p>
          <a:p>
            <a:pPr marL="0" indent="0">
              <a:buSzTx/>
              <a:buFontTx/>
              <a:buNone/>
              <a:defRPr sz="2200"/>
            </a:pPr>
            <a:r>
              <a:t> </a:t>
            </a:r>
            <a:r>
              <a:rPr sz="2000"/>
              <a:t> - возможность оказывать </a:t>
            </a:r>
            <a:r>
              <a:rPr sz="2000" u="sng"/>
              <a:t>решающее влияние</a:t>
            </a:r>
            <a:r>
              <a:rPr sz="2000"/>
              <a:t> на общие условия  обращения  товара  на  соответствующем  товарном  рынке, или</a:t>
            </a:r>
          </a:p>
          <a:p>
            <a:pPr marL="0" indent="0">
              <a:buSzTx/>
              <a:buFontTx/>
              <a:buNone/>
              <a:defRPr sz="2000"/>
            </a:pPr>
            <a:r>
              <a:t>   - </a:t>
            </a:r>
            <a:r>
              <a:rPr u="sng"/>
              <a:t>устранять других</a:t>
            </a:r>
            <a:r>
              <a:t>  хозяйствующих  субъектов с этого товарного рынка, или</a:t>
            </a:r>
          </a:p>
          <a:p>
            <a:pPr marL="0" indent="0">
              <a:buSzTx/>
              <a:buFontTx/>
              <a:buNone/>
              <a:defRPr sz="2000"/>
            </a:pPr>
            <a:r>
              <a:t>  - </a:t>
            </a:r>
            <a:r>
              <a:rPr u="sng"/>
              <a:t>затруднять  доступ</a:t>
            </a:r>
            <a:r>
              <a:t>  на  этот товарный  рынок  другим  хозяйствующим  субъектам</a:t>
            </a:r>
          </a:p>
          <a:p>
            <a:pPr marL="0" indent="0">
              <a:buSzTx/>
              <a:buFontTx/>
              <a:buNone/>
              <a:defRPr sz="2000"/>
            </a:pPr>
            <a:r>
              <a:t> (п.1 ст.5 Закона о защите конкуренции)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120" name="image1.jpeg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6309330"/>
            <a:ext cx="1368152" cy="3261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Доминирующие операторы,</a:t>
            </a:r>
          </a:p>
          <a:p>
            <a:pPr>
              <a:defRPr sz="3200"/>
            </a:pPr>
            <a:r>
              <a:t>ощущения рынка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38100" tIns="38100" rIns="38100" bIns="38100"/>
          <a:lstStyle/>
          <a:p>
            <a:pPr marL="174878" indent="-174878" defTabSz="466344">
              <a:spcBef>
                <a:spcPts val="300"/>
              </a:spcBef>
              <a:defRPr sz="1632"/>
            </a:pPr>
            <a:r>
              <a:t>Операторы, </a:t>
            </a:r>
            <a:r>
              <a:rPr u="sng"/>
              <a:t>не признаваемые доминирующими</a:t>
            </a:r>
            <a:r>
              <a:t> по правилам закона о защите конкуренции, но существенным образом влияющие на конкурентную среду, включая демпинг -</a:t>
            </a:r>
          </a:p>
          <a:p>
            <a:pPr marL="408051" lvl="1" indent="-174878" defTabSz="466344">
              <a:spcBef>
                <a:spcPts val="300"/>
              </a:spcBef>
              <a:buChar char="•"/>
              <a:defRPr sz="1632"/>
            </a:pPr>
            <a:r>
              <a:t> это может быть крупные или спутниковые компании, которые, имея льготные условия от правообладателей контента, имеют возможность существенным образом снижать цены,</a:t>
            </a:r>
          </a:p>
          <a:p>
            <a:pPr marL="408051" lvl="1" indent="-174878" defTabSz="466344">
              <a:spcBef>
                <a:spcPts val="300"/>
              </a:spcBef>
              <a:buChar char="•"/>
              <a:defRPr sz="1632"/>
            </a:pPr>
            <a:r>
              <a:t>Компании, имеющие иные преференции, в том числе и по закону, предоставляют более привлекательный продукт для потребителей (например, спутниковые компании при трансляции нерегиональных версий телеканалов)</a:t>
            </a:r>
          </a:p>
          <a:p>
            <a:pPr marL="174878" indent="-174878" defTabSz="466344">
              <a:spcBef>
                <a:spcPts val="300"/>
              </a:spcBef>
              <a:defRPr sz="1632"/>
            </a:pPr>
            <a:endParaRPr/>
          </a:p>
          <a:p>
            <a:pPr marL="174878" indent="-174878" defTabSz="466344">
              <a:spcBef>
                <a:spcPts val="300"/>
              </a:spcBef>
              <a:defRPr sz="1632"/>
            </a:pPr>
            <a:r>
              <a:t>Операторы, </a:t>
            </a:r>
            <a:r>
              <a:rPr u="sng"/>
              <a:t>являющиеся доминирующими</a:t>
            </a:r>
            <a:r>
              <a:t> (или даже монополистами) по одной услуге, но не признанные таковыми по другим услугам - возможность установления существенно низких цен на "нерегулируемые" услуги или вовсе их бесплатное предоставление</a:t>
            </a:r>
          </a:p>
          <a:p>
            <a:pPr marL="174878" indent="-174878" defTabSz="466344">
              <a:spcBef>
                <a:spcPts val="300"/>
              </a:spcBef>
              <a:defRPr sz="1632"/>
            </a:pPr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125" name="image1.jpeg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6309330"/>
            <a:ext cx="1368152" cy="3261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Доминирующие операторы,</a:t>
            </a:r>
          </a:p>
          <a:p>
            <a:pPr>
              <a:defRPr sz="3200"/>
            </a:pPr>
            <a:r>
              <a:t>ощущения рынка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38100" tIns="38100" rIns="38100" bIns="38100"/>
          <a:lstStyle/>
          <a:p>
            <a:pPr marL="164592" indent="-164592" defTabSz="438911">
              <a:spcBef>
                <a:spcPts val="300"/>
              </a:spcBef>
              <a:defRPr sz="1536"/>
            </a:pPr>
            <a:r>
              <a:rPr u="sng"/>
              <a:t>Распространители контента</a:t>
            </a:r>
            <a:r>
              <a:t>. </a:t>
            </a:r>
            <a:r>
              <a:rPr i="1"/>
              <a:t>Контент - объект исключительных прав на РИД, его реализация не попадает под запрет ст.10 Закона о защите конкуренции на осуществление доминирующим субъектом действий, результатом которых являются или могут являться недопущение, ограничение, устранение конкуренции или ущемление интересов других лиц. При этом кабельные/спутниковые операторы при распространении контента, права на которое получено ими от правообладателей, в зоне внимания антимонопольных органов, а правообладатели, у которых они получают контент, нет. Действия операторов контролируются антимонопольным органом, а действия правообладателя, существенным образом влияющие на конкурентную среду на рынке, нет</a:t>
            </a:r>
          </a:p>
          <a:p>
            <a:pPr marL="164592" indent="-164592" defTabSz="438911">
              <a:spcBef>
                <a:spcPts val="300"/>
              </a:spcBef>
              <a:defRPr sz="1536"/>
            </a:pPr>
            <a:endParaRPr i="1"/>
          </a:p>
          <a:p>
            <a:pPr marL="164592" indent="-164592" defTabSz="438911">
              <a:spcBef>
                <a:spcPts val="300"/>
              </a:spcBef>
              <a:defRPr sz="1536"/>
            </a:pPr>
            <a:r>
              <a:rPr u="sng"/>
              <a:t>Монополист</a:t>
            </a:r>
            <a:r>
              <a:t> по искусственно сформированным государством услугам при том, что цены на его услуги определяются самим монополистом (РТРС и услуга присоединения)</a:t>
            </a:r>
          </a:p>
          <a:p>
            <a:pPr marL="164592" indent="-164592" defTabSz="438911">
              <a:spcBef>
                <a:spcPts val="300"/>
              </a:spcBef>
              <a:defRPr sz="1536"/>
            </a:pPr>
            <a:endParaRPr/>
          </a:p>
          <a:p>
            <a:pPr marL="164592" indent="-164592" defTabSz="438911">
              <a:spcBef>
                <a:spcPts val="300"/>
              </a:spcBef>
              <a:defRPr sz="1536"/>
            </a:pPr>
            <a:r>
              <a:t>Операторы, </a:t>
            </a:r>
            <a:r>
              <a:rPr u="sng"/>
              <a:t>пользующиеся привилегиями</a:t>
            </a:r>
            <a:r>
              <a:t> от "родственных" компаний по использованию сетей связи, при одновременном запрете на такое использование для других операторов (например, использование телефонных сетей связи для предоставления других услуг)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8502739" y="6404292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130" name="image1.jpeg" descr="АКАДО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20" y="6309330"/>
            <a:ext cx="1368152" cy="3261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Доминирование на медиарынке</vt:lpstr>
      <vt:lpstr>Доминирующее положение субъекта</vt:lpstr>
      <vt:lpstr>Доминирующие операторы, ощущения рынка</vt:lpstr>
      <vt:lpstr>Доминирующие операторы, ощущения рынка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Доминирование на медиарынке</dc:title>
  <cp:lastModifiedBy>Пользователь</cp:lastModifiedBy>
  <cp:revision>1</cp:revision>
  <dcterms:modified xsi:type="dcterms:W3CDTF">2016-06-02T06:49:59Z</dcterms:modified>
</cp:coreProperties>
</file>