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245852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Основные проблемы регулирования медиарынка</a:t>
            </a:r>
          </a:p>
        </p:txBody>
      </p:sp>
      <p:sp>
        <p:nvSpPr>
          <p:cNvPr id="113" name="Shape 113"/>
          <p:cNvSpPr>
            <a:spLocks noGrp="1"/>
          </p:cNvSpPr>
          <p:nvPr>
            <p:ph type="subTitle" sz="quarter" idx="1"/>
          </p:nvPr>
        </p:nvSpPr>
        <p:spPr>
          <a:xfrm>
            <a:off x="2627783" y="4869160"/>
            <a:ext cx="5792689" cy="622921"/>
          </a:xfrm>
          <a:prstGeom prst="rect">
            <a:avLst/>
          </a:prstGeom>
        </p:spPr>
        <p:txBody>
          <a:bodyPr/>
          <a:lstStyle>
            <a:lvl1pPr algn="r">
              <a:spcBef>
                <a:spcPts val="300"/>
              </a:spcBef>
              <a:defRPr sz="1400"/>
            </a:lvl1pPr>
          </a:lstStyle>
          <a:p>
            <a:r>
              <a:t>Е.В.Гультяева, ГК АКАДО , директор Юридического департамента</a:t>
            </a:r>
          </a:p>
        </p:txBody>
      </p:sp>
      <p:pic>
        <p:nvPicPr>
          <p:cNvPr id="114" name="image1.jpeg" descr="АКАДО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20" y="6309330"/>
            <a:ext cx="1368152" cy="326183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Развитие медиарынка и его регулирование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061049"/>
          </a:xfrm>
          <a:prstGeom prst="rect">
            <a:avLst/>
          </a:prstGeom>
        </p:spPr>
        <p:txBody>
          <a:bodyPr/>
          <a:lstStyle/>
          <a:p>
            <a:pPr marL="318896" indent="-318896" defTabSz="850391">
              <a:lnSpc>
                <a:spcPct val="80000"/>
              </a:lnSpc>
              <a:spcBef>
                <a:spcPts val="300"/>
              </a:spcBef>
              <a:defRPr sz="3534"/>
            </a:pPr>
            <a:endParaRPr/>
          </a:p>
          <a:p>
            <a:pPr marL="318897" indent="-318897" defTabSz="850391">
              <a:lnSpc>
                <a:spcPct val="80000"/>
              </a:lnSpc>
              <a:spcBef>
                <a:spcPts val="400"/>
              </a:spcBef>
              <a:defRPr sz="1674"/>
            </a:pPr>
            <a:r>
              <a:t>Правовая основа рынка телерадиовещания – законодательство </a:t>
            </a:r>
            <a:r>
              <a:rPr b="1"/>
              <a:t>начала 90-х гг. XX века </a:t>
            </a:r>
            <a:r>
              <a:t>по модели </a:t>
            </a:r>
            <a:r>
              <a:rPr u="sng"/>
              <a:t>бесплатного эфирного наземного телевидения</a:t>
            </a:r>
            <a:r>
              <a:t>, где отношения между субъектами сведены к единственно существующим в тот момент отношениям «оператор связи – вещатель» </a:t>
            </a:r>
            <a:endParaRPr sz="1395"/>
          </a:p>
          <a:p>
            <a:pPr marL="318896" indent="-318896" defTabSz="850391">
              <a:lnSpc>
                <a:spcPct val="80000"/>
              </a:lnSpc>
              <a:spcBef>
                <a:spcPts val="300"/>
              </a:spcBef>
              <a:defRPr sz="3534"/>
            </a:pPr>
            <a:endParaRPr sz="1395"/>
          </a:p>
          <a:p>
            <a:pPr marL="318897" indent="-318897" defTabSz="850391">
              <a:lnSpc>
                <a:spcPct val="80000"/>
              </a:lnSpc>
              <a:spcBef>
                <a:spcPts val="400"/>
              </a:spcBef>
              <a:defRPr sz="1674"/>
            </a:pPr>
            <a:r>
              <a:t>Появление кабельных компаний на начальном этапе – это деятельность студий кабельного телевидения, в дальнейшем – это система СКПТ, т.е. техническое средство доставки сигнала телеканала. Отношения по прежнему сохранены на уровне «оператор связи – вещатель», модель распространения телеканалов – </a:t>
            </a:r>
            <a:r>
              <a:rPr u="sng"/>
              <a:t>бесплатное телевидение</a:t>
            </a:r>
            <a:endParaRPr sz="3534"/>
          </a:p>
          <a:p>
            <a:pPr marL="318896" indent="-318896" defTabSz="850391">
              <a:lnSpc>
                <a:spcPct val="80000"/>
              </a:lnSpc>
              <a:spcBef>
                <a:spcPts val="300"/>
              </a:spcBef>
              <a:defRPr sz="3534"/>
            </a:pPr>
            <a:endParaRPr sz="3534"/>
          </a:p>
          <a:p>
            <a:pPr marL="318897" indent="-318897" defTabSz="850391">
              <a:lnSpc>
                <a:spcPct val="80000"/>
              </a:lnSpc>
              <a:spcBef>
                <a:spcPts val="400"/>
              </a:spcBef>
              <a:defRPr sz="1674"/>
            </a:pPr>
            <a:r>
              <a:t>Выход на рынок платных телеканалов не повлек никакого изменения существующей нормативной базы, ориентированной на регулирование модели </a:t>
            </a:r>
            <a:r>
              <a:rPr u="sng"/>
              <a:t>бесплатного телевидения</a:t>
            </a:r>
          </a:p>
        </p:txBody>
      </p:sp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pic>
        <p:nvPicPr>
          <p:cNvPr id="120" name="image1.jpeg" descr="АКАДО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20" y="6309330"/>
            <a:ext cx="1368152" cy="3261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2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t>Регулирование медиарынка</a:t>
            </a:r>
            <a:br/>
            <a:r>
              <a:rPr sz="2000"/>
              <a:t>(начало 90-х гг. – настоящее время) - 1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1991 год – закон «О средствах массовой информации» , 1995 год - ФЗ «О связи»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endParaRPr/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2006 год – новая редакция ФЗ «О связи», издание Правил оказания услуг связи для целей телерадиовещания (ПП от 22.12.2006 N 785). Оба акта  - подтверждение единственно возможной по закону модели распространения телеканалов «вещатель – оператор связи – абонент», при выстраивании отношений между всеми субъектами  на основании связных договоров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endParaRPr/>
          </a:p>
          <a:p>
            <a:pPr>
              <a:lnSpc>
                <a:spcPct val="80000"/>
              </a:lnSpc>
              <a:spcBef>
                <a:spcPts val="400"/>
              </a:spcBef>
              <a:defRPr sz="1700"/>
            </a:pPr>
            <a:r>
              <a:t>2010 год – поправки в закон о связи (ФЗ от 27.07.2010 N 221-ФЗ):</a:t>
            </a:r>
          </a:p>
          <a:p>
            <a:pPr marL="742950" lvl="1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оператор обязательных телеканалов,</a:t>
            </a:r>
          </a:p>
          <a:p>
            <a:pPr marL="742950" lvl="1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новое понятие «трансляция» применительно к связной деятельности (а не к вещательной),</a:t>
            </a:r>
          </a:p>
          <a:p>
            <a:pPr marL="742950" lvl="1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Условие о бесплатной трансляции телеканалов для вещателей и абонентов</a:t>
            </a:r>
          </a:p>
          <a:p>
            <a:pPr marL="742950" lvl="1" indent="-285750">
              <a:lnSpc>
                <a:spcPct val="80000"/>
              </a:lnSpc>
              <a:spcBef>
                <a:spcPts val="300"/>
              </a:spcBef>
              <a:defRPr sz="1500"/>
            </a:pPr>
            <a:r>
              <a:t>Новая статья 19.1 – источник сигнала или точку присоединения выбирает оператор связи, по согласованию с вещателем</a:t>
            </a:r>
          </a:p>
        </p:txBody>
      </p:sp>
      <p:sp>
        <p:nvSpPr>
          <p:cNvPr id="124" name="Shape 124"/>
          <p:cNvSpPr>
            <a:spLocks noGrp="1"/>
          </p:cNvSpPr>
          <p:nvPr>
            <p:ph type="sldNum" sz="quarter" idx="2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pic>
        <p:nvPicPr>
          <p:cNvPr id="125" name="image1.jpeg" descr="АКАДО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20" y="6309330"/>
            <a:ext cx="1368152" cy="3261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2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t>Регулирование медиарынка</a:t>
            </a:r>
            <a:br/>
            <a:r>
              <a:rPr sz="2000"/>
              <a:t>(начало 90-х гг. – настоящее время) - 2</a:t>
            </a:r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defRPr sz="1800"/>
            </a:pPr>
            <a:r>
              <a:t>2011 год – внесение изменений в закон о СМИ (ФЗ от 14.06.11 N 142-ФЗ):</a:t>
            </a:r>
            <a:endParaRPr sz="2200"/>
          </a:p>
          <a:p>
            <a:pPr marL="742950" lvl="1" indent="-285750">
              <a:lnSpc>
                <a:spcPct val="80000"/>
              </a:lnSpc>
              <a:spcBef>
                <a:spcPts val="300"/>
              </a:spcBef>
              <a:defRPr sz="1600"/>
            </a:pPr>
            <a:r>
              <a:t>определение понятие вещатель – субъект, осуществляющий формирование и распространение телеканала</a:t>
            </a:r>
            <a:endParaRPr sz="1900"/>
          </a:p>
          <a:p>
            <a:pPr marL="742950" lvl="1" indent="-285750">
              <a:lnSpc>
                <a:spcPct val="80000"/>
              </a:lnSpc>
              <a:spcBef>
                <a:spcPts val="300"/>
              </a:spcBef>
              <a:defRPr sz="1600"/>
            </a:pPr>
            <a:r>
              <a:t>существование на рынке распространителя телеканала, не являющегося вещателем</a:t>
            </a:r>
            <a:endParaRPr sz="1900"/>
          </a:p>
          <a:p>
            <a:pPr marL="742950" lvl="1" indent="-285750">
              <a:lnSpc>
                <a:spcPct val="80000"/>
              </a:lnSpc>
              <a:spcBef>
                <a:spcPts val="300"/>
              </a:spcBef>
              <a:defRPr sz="1600"/>
            </a:pPr>
            <a:r>
              <a:t>появление в законе термина «обязательный общедоступный телеканал»</a:t>
            </a:r>
            <a:endParaRPr sz="1900"/>
          </a:p>
          <a:p>
            <a:pPr marL="742950" lvl="1" indent="-285750">
              <a:lnSpc>
                <a:spcPct val="80000"/>
              </a:lnSpc>
              <a:spcBef>
                <a:spcPts val="400"/>
              </a:spcBef>
              <a:defRPr sz="2300"/>
            </a:pPr>
            <a:endParaRPr sz="1900"/>
          </a:p>
          <a:p>
            <a:pPr>
              <a:lnSpc>
                <a:spcPct val="80000"/>
              </a:lnSpc>
              <a:spcBef>
                <a:spcPts val="400"/>
              </a:spcBef>
              <a:defRPr sz="1800"/>
            </a:pPr>
            <a:r>
              <a:t>2011 год – отмена положения о лицензировании, действовавшего с 1994 года и предусматривающего прямой запрет на наличие 2 лицензий у одного субъекта (ПП от 08.12.2011 N 1025, отменил ПП от 07.12.94 N 1359)</a:t>
            </a:r>
            <a:endParaRPr sz="2200"/>
          </a:p>
          <a:p>
            <a:pPr>
              <a:lnSpc>
                <a:spcPct val="80000"/>
              </a:lnSpc>
              <a:spcBef>
                <a:spcPts val="500"/>
              </a:spcBef>
              <a:defRPr sz="2600"/>
            </a:pPr>
            <a:endParaRPr sz="2200"/>
          </a:p>
          <a:p>
            <a:pPr>
              <a:lnSpc>
                <a:spcPct val="80000"/>
              </a:lnSpc>
              <a:spcBef>
                <a:spcPts val="400"/>
              </a:spcBef>
              <a:defRPr sz="1800"/>
            </a:pPr>
            <a:r>
              <a:t>2015 год – внесение изменений в законы о СМИ и о связи (ФЗ от 13.07. 2015 N 257-ФЗ):</a:t>
            </a:r>
            <a:endParaRPr sz="2200"/>
          </a:p>
          <a:p>
            <a:pPr marL="742950" lvl="1" indent="-285750">
              <a:lnSpc>
                <a:spcPct val="80000"/>
              </a:lnSpc>
              <a:spcBef>
                <a:spcPts val="300"/>
              </a:spcBef>
              <a:defRPr sz="1600"/>
            </a:pPr>
            <a:r>
              <a:t>расширение перечня обязательных общедоступных телеканалов, </a:t>
            </a:r>
            <a:endParaRPr sz="2300"/>
          </a:p>
          <a:p>
            <a:pPr marL="742950" lvl="1" indent="-285750">
              <a:lnSpc>
                <a:spcPct val="80000"/>
              </a:lnSpc>
              <a:spcBef>
                <a:spcPts val="300"/>
              </a:spcBef>
              <a:defRPr sz="1600"/>
            </a:pPr>
            <a:r>
              <a:t>требование присоединения к РТРС (новая редакция ст.19.1)</a:t>
            </a:r>
            <a:endParaRPr sz="1900"/>
          </a:p>
          <a:p>
            <a:pPr marL="742950" lvl="1" indent="-285750">
              <a:lnSpc>
                <a:spcPct val="80000"/>
              </a:lnSpc>
              <a:spcBef>
                <a:spcPts val="300"/>
              </a:spcBef>
              <a:defRPr sz="1600"/>
            </a:pPr>
            <a:r>
              <a:t>последовательность позиций</a:t>
            </a:r>
            <a:endParaRPr sz="1900"/>
          </a:p>
          <a:p>
            <a:pPr marL="742950" lvl="1" indent="-285750">
              <a:lnSpc>
                <a:spcPct val="80000"/>
              </a:lnSpc>
              <a:spcBef>
                <a:spcPts val="300"/>
              </a:spcBef>
              <a:defRPr sz="1600"/>
            </a:pPr>
            <a:r>
              <a:t>требования к качеству сигнала</a:t>
            </a:r>
          </a:p>
        </p:txBody>
      </p:sp>
      <p:sp>
        <p:nvSpPr>
          <p:cNvPr id="129" name="Shape 129"/>
          <p:cNvSpPr>
            <a:spLocks noGrp="1"/>
          </p:cNvSpPr>
          <p:nvPr>
            <p:ph type="sldNum" sz="quarter" idx="2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pic>
        <p:nvPicPr>
          <p:cNvPr id="130" name="image1.jpeg" descr="АКАДО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20" y="6309330"/>
            <a:ext cx="1368152" cy="3261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Истоки проблем регулирования</a:t>
            </a:r>
          </a:p>
        </p:txBody>
      </p:sp>
      <p:sp>
        <p:nvSpPr>
          <p:cNvPr id="133" name="Shape 133"/>
          <p:cNvSpPr>
            <a:spLocks noGrp="1"/>
          </p:cNvSpPr>
          <p:nvPr>
            <p:ph type="body" idx="1"/>
          </p:nvPr>
        </p:nvSpPr>
        <p:spPr>
          <a:xfrm>
            <a:off x="457200" y="1647983"/>
            <a:ext cx="8229600" cy="4525964"/>
          </a:xfrm>
          <a:prstGeom prst="rect">
            <a:avLst/>
          </a:prstGeom>
        </p:spPr>
        <p:txBody>
          <a:bodyPr/>
          <a:lstStyle/>
          <a:p>
            <a:pPr marL="246887" indent="-246887" defTabSz="658368">
              <a:spcBef>
                <a:spcPts val="300"/>
              </a:spcBef>
              <a:defRPr sz="1368"/>
            </a:pPr>
            <a:r>
              <a:t>Принятие нормативных правовых актов для реализации одной конкретной задачи, решения проблемы одного конкретного сегмента рынка или в интересах одного конкретного лица/группы лиц (преимущественно в интересах вещателей эфирных телеканалов), без учета степени возможного влияния принимаемых изменений на рынок или других участников, - </a:t>
            </a:r>
            <a:r>
              <a:rPr i="1"/>
              <a:t>поправки в ФЗ о рекламе в июле 2014г., 2015г. в ФЗ о связи в отношении присоединения к сети РТРС, проект поправок в закон о связи и ЖК РФ, закрепляющих недискриминационный доступ операторов связи в жилые дома</a:t>
            </a:r>
          </a:p>
          <a:p>
            <a:pPr marL="246887" indent="-246887" defTabSz="658368">
              <a:spcBef>
                <a:spcPts val="500"/>
              </a:spcBef>
              <a:defRPr sz="1368"/>
            </a:pPr>
            <a:endParaRPr i="1"/>
          </a:p>
          <a:p>
            <a:pPr marL="246887" indent="-246887" defTabSz="658368">
              <a:spcBef>
                <a:spcPts val="300"/>
              </a:spcBef>
              <a:defRPr sz="1368"/>
            </a:pPr>
            <a:r>
              <a:t>Попытки регулирования существующих на рынке и не требующих государственного вмешательства отношений - </a:t>
            </a:r>
            <a:r>
              <a:rPr i="1"/>
              <a:t>поправки в ФЗ о связи, 2015г. - порядок получения сигнала телеканала (в части отношений между вещателем и оператором связи), порядок нумерации телеканалов</a:t>
            </a:r>
          </a:p>
          <a:p>
            <a:pPr marL="246887" indent="-246887" defTabSz="658368">
              <a:spcBef>
                <a:spcPts val="500"/>
              </a:spcBef>
              <a:defRPr sz="1368"/>
            </a:pPr>
            <a:endParaRPr i="1"/>
          </a:p>
          <a:p>
            <a:pPr marL="246887" indent="-246887" defTabSz="658368">
              <a:spcBef>
                <a:spcPts val="300"/>
              </a:spcBef>
              <a:defRPr sz="1368"/>
            </a:pPr>
            <a:r>
              <a:t>Отсутствие регулирования реально существующих проблемных зон - </a:t>
            </a:r>
            <a:r>
              <a:rPr i="1"/>
              <a:t>отсутствие внятного взаимоувязанного с другими отраслями права понятийного аппарата, полное отсутствие регулирования платного телевидения и пр</a:t>
            </a:r>
            <a:r>
              <a:t>. </a:t>
            </a:r>
          </a:p>
          <a:p>
            <a:pPr marL="246887" indent="-246887" defTabSz="658368">
              <a:spcBef>
                <a:spcPts val="500"/>
              </a:spcBef>
              <a:defRPr sz="1368"/>
            </a:pPr>
            <a:endParaRPr/>
          </a:p>
          <a:p>
            <a:pPr marL="246887" indent="-246887" defTabSz="658368">
              <a:spcBef>
                <a:spcPts val="300"/>
              </a:spcBef>
              <a:defRPr sz="1368"/>
            </a:pPr>
            <a:r>
              <a:t>Подготовка проектов нормативных правовых актов без достаточной проработки, при отсутствии необходимых коммуникаций с представителями всех направлений деятельности в отрасли - </a:t>
            </a:r>
            <a:r>
              <a:rPr i="1"/>
              <a:t>поправки в закон о связи в июле 2010г., все поправки в законы о СМИ и о связи, июль 2015г.</a:t>
            </a:r>
          </a:p>
        </p:txBody>
      </p:sp>
      <p:sp>
        <p:nvSpPr>
          <p:cNvPr id="134" name="Shape 134"/>
          <p:cNvSpPr>
            <a:spLocks noGrp="1"/>
          </p:cNvSpPr>
          <p:nvPr>
            <p:ph type="sldNum" sz="quarter" idx="2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pic>
        <p:nvPicPr>
          <p:cNvPr id="135" name="image1.jpeg" descr="АКАДО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20" y="6309330"/>
            <a:ext cx="1368152" cy="3261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Последствия</a:t>
            </a:r>
          </a:p>
        </p:txBody>
      </p:sp>
      <p:sp>
        <p:nvSpPr>
          <p:cNvPr id="138" name="Shape 13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defTabSz="841247">
              <a:lnSpc>
                <a:spcPct val="90000"/>
              </a:lnSpc>
              <a:spcBef>
                <a:spcPts val="400"/>
              </a:spcBef>
              <a:buSzTx/>
              <a:buNone/>
              <a:defRPr sz="1840"/>
            </a:pPr>
            <a:r>
              <a:t>Законодатель по прежнему не учитывает появление на рынке игроков платного телевидения и нацелен на развитие  эфирного бесплатного телевидения, принятие точечных поправок последних лет в законы отрасли влечет за собой:</a:t>
            </a:r>
          </a:p>
          <a:p>
            <a:pPr marL="315468" indent="-315468" defTabSz="841247">
              <a:lnSpc>
                <a:spcPct val="90000"/>
              </a:lnSpc>
              <a:defRPr sz="1840"/>
            </a:pPr>
            <a:endParaRPr/>
          </a:p>
          <a:p>
            <a:pPr marL="315467" indent="-315467" defTabSz="841247">
              <a:lnSpc>
                <a:spcPct val="90000"/>
              </a:lnSpc>
              <a:spcBef>
                <a:spcPts val="400"/>
              </a:spcBef>
              <a:buFont typeface="Courier New"/>
              <a:buChar char="o"/>
              <a:defRPr sz="1748"/>
            </a:pPr>
            <a:r>
              <a:t>Установление неравных рыночных условий для различных игроков</a:t>
            </a:r>
          </a:p>
          <a:p>
            <a:pPr marL="315467" indent="-315467" defTabSz="841247">
              <a:lnSpc>
                <a:spcPct val="90000"/>
              </a:lnSpc>
              <a:buFont typeface="Courier New"/>
              <a:buChar char="o"/>
              <a:defRPr sz="1748"/>
            </a:pPr>
            <a:endParaRPr/>
          </a:p>
          <a:p>
            <a:pPr marL="315467" indent="-315467" defTabSz="841247">
              <a:lnSpc>
                <a:spcPct val="90000"/>
              </a:lnSpc>
              <a:spcBef>
                <a:spcPts val="400"/>
              </a:spcBef>
              <a:buFont typeface="Courier New"/>
              <a:buChar char="o"/>
              <a:defRPr sz="1748"/>
            </a:pPr>
            <a:r>
              <a:t>Вынужденную необходимость изменения принятых нормативных актов или, еще хуже, необходимость издания писем-разъяснений по запросам некоторых участников рынка для решения возникающих у этих участников проблем</a:t>
            </a:r>
          </a:p>
          <a:p>
            <a:pPr marL="315467" indent="-315467" defTabSz="841247">
              <a:lnSpc>
                <a:spcPct val="90000"/>
              </a:lnSpc>
              <a:buFont typeface="Courier New"/>
              <a:buChar char="o"/>
              <a:defRPr sz="1748"/>
            </a:pPr>
            <a:endParaRPr/>
          </a:p>
          <a:p>
            <a:pPr marL="315467" indent="-315467" defTabSz="841247">
              <a:lnSpc>
                <a:spcPct val="90000"/>
              </a:lnSpc>
              <a:spcBef>
                <a:spcPts val="400"/>
              </a:spcBef>
              <a:buFont typeface="Courier New"/>
              <a:buChar char="o"/>
              <a:defRPr sz="1748"/>
            </a:pPr>
            <a:r>
              <a:t>Отсутствие возможности для легального осуществления деятельности для значительной части игроков на рынке</a:t>
            </a:r>
          </a:p>
          <a:p>
            <a:pPr marL="315467" indent="-315467" defTabSz="841247">
              <a:lnSpc>
                <a:spcPct val="90000"/>
              </a:lnSpc>
              <a:buFont typeface="Courier New"/>
              <a:buChar char="o"/>
              <a:defRPr sz="1748"/>
            </a:pPr>
            <a:endParaRPr/>
          </a:p>
          <a:p>
            <a:pPr marL="315467" indent="-315467" defTabSz="841247">
              <a:lnSpc>
                <a:spcPct val="90000"/>
              </a:lnSpc>
              <a:spcBef>
                <a:spcPts val="400"/>
              </a:spcBef>
              <a:buFont typeface="Courier New"/>
              <a:buChar char="o"/>
              <a:defRPr sz="1748"/>
            </a:pPr>
            <a:r>
              <a:t>Сдерживание развития отрасли</a:t>
            </a:r>
          </a:p>
        </p:txBody>
      </p:sp>
      <p:sp>
        <p:nvSpPr>
          <p:cNvPr id="139" name="Shape 139"/>
          <p:cNvSpPr>
            <a:spLocks noGrp="1"/>
          </p:cNvSpPr>
          <p:nvPr>
            <p:ph type="sldNum" sz="quarter" idx="2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pic>
        <p:nvPicPr>
          <p:cNvPr id="140" name="image1.jpeg" descr="АКАДО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20" y="6309330"/>
            <a:ext cx="1368152" cy="3261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502</Words>
  <Application>Microsoft Office PowerPoint</Application>
  <PresentationFormat>Экран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Основные проблемы регулирования медиарынка</vt:lpstr>
      <vt:lpstr>Развитие медиарынка и его регулирование</vt:lpstr>
      <vt:lpstr>Регулирование медиарынка (начало 90-х гг. – настоящее время) - 1</vt:lpstr>
      <vt:lpstr>Регулирование медиарынка (начало 90-х гг. – настоящее время) - 2</vt:lpstr>
      <vt:lpstr>Истоки проблем регулирования</vt:lpstr>
      <vt:lpstr>Последствия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проблемы регулирования медиарынка</dc:title>
  <cp:lastModifiedBy>Пользователь</cp:lastModifiedBy>
  <cp:revision>1</cp:revision>
  <dcterms:modified xsi:type="dcterms:W3CDTF">2016-06-01T20:03:15Z</dcterms:modified>
</cp:coreProperties>
</file>