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embeddings/oleObject1.bin" ContentType="application/vnd.openxmlformats-officedocument.oleObject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73" r:id="rId4"/>
    <p:sldId id="275" r:id="rId5"/>
    <p:sldId id="278" r:id="rId6"/>
    <p:sldId id="277" r:id="rId7"/>
    <p:sldId id="276" r:id="rId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D26"/>
    <a:srgbClr val="97999C"/>
    <a:srgbClr val="ED1C24"/>
    <a:srgbClr val="FFCB00"/>
    <a:srgbClr val="009FEE"/>
    <a:srgbClr val="FFFFFF"/>
    <a:srgbClr val="FE5050"/>
    <a:srgbClr val="90C2E4"/>
    <a:srgbClr val="6964C8"/>
    <a:srgbClr val="9E5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2" autoAdjust="0"/>
    <p:restoredTop sz="94638" autoAdjust="0"/>
  </p:normalViewPr>
  <p:slideViewPr>
    <p:cSldViewPr>
      <p:cViewPr>
        <p:scale>
          <a:sx n="90" d="100"/>
          <a:sy n="90" d="100"/>
        </p:scale>
        <p:origin x="-6040" y="-2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ertelecom.loc\perm\&#1059;&#1050;\&#1048;&#1085;&#1092;&#1086;&#1088;&#1084;&#1072;&#1094;&#1080;&#1086;&#1085;&#1085;&#1086;-&#1072;&#1085;&#1072;&#1083;&#1080;&#1090;&#1080;&#1095;&#1077;&#1089;&#1082;&#1072;&#1103;%20&#1089;&#1083;&#1091;&#1078;&#1073;&#1072;\&#1050;&#1099;&#1083;&#1086;&#1089;&#1086;&#1074;&#1072;%20&#1048;&#1088;&#1080;&#1085;&#1072;\&#1055;&#1088;&#1077;&#1079;&#1077;&#1085;&#1090;&#1072;&#1094;&#1080;&#1080;\&#1048;&#1085;&#1080;&#1094;&#1080;&#1072;&#1090;&#1080;&#1074;&#1099;%20&#1052;&#1050;&#1057;%20&#1076;&#1083;&#1103;%20&#1056;&#1048;&#1060;%202015\&#1050;&#1086;&#1087;&#1080;&#1103;%20&#1076;&#1083;&#1103;%20&#1087;&#1088;&#1077;&#1079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87787424007897"/>
          <c:y val="0.0977283950617285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126844444444445"/>
          <c:w val="0.411611369091684"/>
          <c:h val="0.853066715475428"/>
        </c:manualLayout>
      </c:layout>
      <c:overlay val="0"/>
      <c:txPr>
        <a:bodyPr/>
        <a:lstStyle/>
        <a:p>
          <a:pPr rtl="0"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68746214415506"/>
          <c:y val="0.185922916666667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126844444444445"/>
          <c:w val="0.411611369091684"/>
          <c:h val="0.853066715475428"/>
        </c:manualLayout>
      </c:layout>
      <c:overlay val="0"/>
      <c:txPr>
        <a:bodyPr/>
        <a:lstStyle/>
        <a:p>
          <a:pPr rtl="0"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25726271395565"/>
          <c:y val="0.141825694444444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026115127665416"/>
          <c:w val="0.411611369091684"/>
          <c:h val="0.953795796345446"/>
        </c:manualLayout>
      </c:layout>
      <c:overlay val="0"/>
      <c:txPr>
        <a:bodyPr/>
        <a:lstStyle/>
        <a:p>
          <a:pPr rtl="0">
            <a:defRPr baseline="0"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alibri" pitchFamily="34" charset="0"/>
              </a:defRPr>
            </a:pPr>
            <a:r>
              <a:rPr lang="ru-RU" b="0" dirty="0" smtClean="0">
                <a:latin typeface="Calibri" pitchFamily="34" charset="0"/>
              </a:rPr>
              <a:t>источник: оценка</a:t>
            </a:r>
            <a:r>
              <a:rPr lang="ru-RU" b="0" baseline="0" dirty="0" smtClean="0">
                <a:latin typeface="Calibri" pitchFamily="34" charset="0"/>
              </a:rPr>
              <a:t> </a:t>
            </a:r>
            <a:r>
              <a:rPr lang="en-US" b="0" baseline="0" dirty="0" smtClean="0">
                <a:latin typeface="Calibri" pitchFamily="34" charset="0"/>
              </a:rPr>
              <a:t>EY</a:t>
            </a:r>
            <a:endParaRPr lang="ru-RU" b="0" dirty="0">
              <a:latin typeface="Calibri" pitchFamily="34" charset="0"/>
            </a:endParaRPr>
          </a:p>
        </c:rich>
      </c:tx>
      <c:layout>
        <c:manualLayout>
          <c:xMode val="edge"/>
          <c:yMode val="edge"/>
          <c:x val="0.327539132976196"/>
          <c:y val="0.88976919231196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25"/>
          <c:y val="0.0509259259259259"/>
          <c:w val="0.9075"/>
          <c:h val="0.65695767599896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726856"/>
        <c:axId val="2139663320"/>
      </c:barChart>
      <c:catAx>
        <c:axId val="2139726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ru-RU"/>
          </a:p>
        </c:txPr>
        <c:crossAx val="2139663320"/>
        <c:crosses val="autoZero"/>
        <c:auto val="1"/>
        <c:lblAlgn val="ctr"/>
        <c:lblOffset val="100"/>
        <c:noMultiLvlLbl val="0"/>
      </c:catAx>
      <c:valAx>
        <c:axId val="2139663320"/>
        <c:scaling>
          <c:orientation val="minMax"/>
          <c:max val="500.0"/>
          <c:min val="0.0"/>
        </c:scaling>
        <c:delete val="1"/>
        <c:axPos val="l"/>
        <c:numFmt formatCode="General" sourceLinked="1"/>
        <c:majorTickMark val="out"/>
        <c:minorTickMark val="none"/>
        <c:tickLblPos val="nextTo"/>
        <c:crossAx val="2139726856"/>
        <c:crosses val="autoZero"/>
        <c:crossBetween val="between"/>
        <c:majorUnit val="100.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0866582960929885"/>
          <c:y val="0.829176387808762"/>
          <c:w val="0.88975"/>
          <c:h val="0.0819444444444445"/>
        </c:manualLayout>
      </c:layout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87787424007897"/>
          <c:y val="0.0977283950617286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126844444444445"/>
          <c:w val="0.411611369091685"/>
          <c:h val="0.853066715475428"/>
        </c:manualLayout>
      </c:layout>
      <c:overlay val="0"/>
      <c:txPr>
        <a:bodyPr/>
        <a:lstStyle/>
        <a:p>
          <a:pPr rtl="0"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68746214415506"/>
          <c:y val="0.185922916666667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126844444444445"/>
          <c:w val="0.411611369091685"/>
          <c:h val="0.853066715475428"/>
        </c:manualLayout>
      </c:layout>
      <c:overlay val="0"/>
      <c:txPr>
        <a:bodyPr/>
        <a:lstStyle/>
        <a:p>
          <a:pPr rtl="0"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25726271395565"/>
          <c:y val="0.141825694444444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026115127665416"/>
          <c:w val="0.411611369091685"/>
          <c:h val="0.953795796345446"/>
        </c:manualLayout>
      </c:layout>
      <c:overlay val="0"/>
      <c:txPr>
        <a:bodyPr/>
        <a:lstStyle/>
        <a:p>
          <a:pPr rtl="0">
            <a:defRPr baseline="0"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alibri" pitchFamily="34" charset="0"/>
              </a:defRPr>
            </a:pPr>
            <a:r>
              <a:rPr lang="ru-RU" b="0" dirty="0" smtClean="0">
                <a:latin typeface="Calibri" pitchFamily="34" charset="0"/>
              </a:rPr>
              <a:t>источник: оценка</a:t>
            </a:r>
            <a:r>
              <a:rPr lang="ru-RU" b="0" baseline="0" dirty="0" smtClean="0">
                <a:latin typeface="Calibri" pitchFamily="34" charset="0"/>
              </a:rPr>
              <a:t> </a:t>
            </a:r>
            <a:r>
              <a:rPr lang="en-US" b="0" baseline="0" dirty="0" smtClean="0">
                <a:latin typeface="Calibri" pitchFamily="34" charset="0"/>
              </a:rPr>
              <a:t>EY</a:t>
            </a:r>
            <a:endParaRPr lang="ru-RU" b="0" dirty="0">
              <a:latin typeface="Calibri" pitchFamily="34" charset="0"/>
            </a:endParaRPr>
          </a:p>
        </c:rich>
      </c:tx>
      <c:layout>
        <c:manualLayout>
          <c:xMode val="edge"/>
          <c:yMode val="edge"/>
          <c:x val="0.327539132976196"/>
          <c:y val="0.88976919231196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25"/>
          <c:y val="0.0509259259259259"/>
          <c:w val="0.9075"/>
          <c:h val="0.65695767599896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0009640"/>
        <c:axId val="2036958376"/>
      </c:barChart>
      <c:catAx>
        <c:axId val="2090009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ru-RU"/>
          </a:p>
        </c:txPr>
        <c:crossAx val="2036958376"/>
        <c:crosses val="autoZero"/>
        <c:auto val="1"/>
        <c:lblAlgn val="ctr"/>
        <c:lblOffset val="100"/>
        <c:noMultiLvlLbl val="0"/>
      </c:catAx>
      <c:valAx>
        <c:axId val="2036958376"/>
        <c:scaling>
          <c:orientation val="minMax"/>
          <c:max val="500.0"/>
          <c:min val="0.0"/>
        </c:scaling>
        <c:delete val="1"/>
        <c:axPos val="l"/>
        <c:numFmt formatCode="General" sourceLinked="1"/>
        <c:majorTickMark val="out"/>
        <c:minorTickMark val="none"/>
        <c:tickLblPos val="nextTo"/>
        <c:crossAx val="2090009640"/>
        <c:crosses val="autoZero"/>
        <c:crossBetween val="between"/>
        <c:majorUnit val="100.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0866582960929885"/>
          <c:y val="0.829176387808762"/>
          <c:w val="0.88975"/>
          <c:h val="0.0819444444444445"/>
        </c:manualLayout>
      </c:layout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87787424007897"/>
          <c:y val="0.0977283950617286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126844444444445"/>
          <c:w val="0.411611369091685"/>
          <c:h val="0.853066715475428"/>
        </c:manualLayout>
      </c:layout>
      <c:overlay val="0"/>
      <c:txPr>
        <a:bodyPr/>
        <a:lstStyle/>
        <a:p>
          <a:pPr rtl="0"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68746214415506"/>
          <c:y val="0.185922916666667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126844444444445"/>
          <c:w val="0.411611369091685"/>
          <c:h val="0.853066715475428"/>
        </c:manualLayout>
      </c:layout>
      <c:overlay val="0"/>
      <c:txPr>
        <a:bodyPr/>
        <a:lstStyle/>
        <a:p>
          <a:pPr rtl="0"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25726271395565"/>
          <c:y val="0.141825694444444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026115127665416"/>
          <c:w val="0.411611369091685"/>
          <c:h val="0.953795796345446"/>
        </c:manualLayout>
      </c:layout>
      <c:overlay val="0"/>
      <c:txPr>
        <a:bodyPr/>
        <a:lstStyle/>
        <a:p>
          <a:pPr rtl="0">
            <a:defRPr baseline="0"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68746214415506"/>
          <c:y val="0.185922916666667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126844444444445"/>
          <c:w val="0.411611369091684"/>
          <c:h val="0.853066715475428"/>
        </c:manualLayout>
      </c:layout>
      <c:overlay val="0"/>
      <c:txPr>
        <a:bodyPr/>
        <a:lstStyle/>
        <a:p>
          <a:pPr rtl="0"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alibri" pitchFamily="34" charset="0"/>
              </a:defRPr>
            </a:pPr>
            <a:r>
              <a:rPr lang="ru-RU" b="0" dirty="0" smtClean="0">
                <a:latin typeface="Calibri" pitchFamily="34" charset="0"/>
              </a:rPr>
              <a:t>источник: оценка</a:t>
            </a:r>
            <a:r>
              <a:rPr lang="ru-RU" b="0" baseline="0" dirty="0" smtClean="0">
                <a:latin typeface="Calibri" pitchFamily="34" charset="0"/>
              </a:rPr>
              <a:t> </a:t>
            </a:r>
            <a:r>
              <a:rPr lang="en-US" b="0" baseline="0" dirty="0" smtClean="0">
                <a:latin typeface="Calibri" pitchFamily="34" charset="0"/>
              </a:rPr>
              <a:t>EY</a:t>
            </a:r>
            <a:endParaRPr lang="ru-RU" b="0" dirty="0">
              <a:latin typeface="Calibri" pitchFamily="34" charset="0"/>
            </a:endParaRPr>
          </a:p>
        </c:rich>
      </c:tx>
      <c:layout>
        <c:manualLayout>
          <c:xMode val="edge"/>
          <c:yMode val="edge"/>
          <c:x val="0.327539132976196"/>
          <c:y val="0.88976919231196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25"/>
          <c:y val="0.0509259259259259"/>
          <c:w val="0.9075"/>
          <c:h val="0.65695767599896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7570808"/>
        <c:axId val="2071359128"/>
      </c:barChart>
      <c:catAx>
        <c:axId val="-2137570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ru-RU"/>
          </a:p>
        </c:txPr>
        <c:crossAx val="2071359128"/>
        <c:crosses val="autoZero"/>
        <c:auto val="1"/>
        <c:lblAlgn val="ctr"/>
        <c:lblOffset val="100"/>
        <c:noMultiLvlLbl val="0"/>
      </c:catAx>
      <c:valAx>
        <c:axId val="2071359128"/>
        <c:scaling>
          <c:orientation val="minMax"/>
          <c:max val="500.0"/>
          <c:min val="0.0"/>
        </c:scaling>
        <c:delete val="1"/>
        <c:axPos val="l"/>
        <c:numFmt formatCode="General" sourceLinked="1"/>
        <c:majorTickMark val="out"/>
        <c:minorTickMark val="none"/>
        <c:tickLblPos val="nextTo"/>
        <c:crossAx val="-2137570808"/>
        <c:crosses val="autoZero"/>
        <c:crossBetween val="between"/>
        <c:majorUnit val="100.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0866582960929885"/>
          <c:y val="0.829176387808762"/>
          <c:w val="0.88975"/>
          <c:h val="0.0819444444444445"/>
        </c:manualLayout>
      </c:layout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87787424007897"/>
          <c:y val="0.0977283950617286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126844444444445"/>
          <c:w val="0.411611369091685"/>
          <c:h val="0.853066715475428"/>
        </c:manualLayout>
      </c:layout>
      <c:overlay val="0"/>
      <c:txPr>
        <a:bodyPr/>
        <a:lstStyle/>
        <a:p>
          <a:pPr rtl="0"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68746214415506"/>
          <c:y val="0.185922916666667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126844444444445"/>
          <c:w val="0.411611369091685"/>
          <c:h val="0.853066715475428"/>
        </c:manualLayout>
      </c:layout>
      <c:overlay val="0"/>
      <c:txPr>
        <a:bodyPr/>
        <a:lstStyle/>
        <a:p>
          <a:pPr rtl="0"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25726271395565"/>
          <c:y val="0.141825694444444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026115127665416"/>
          <c:w val="0.411611369091685"/>
          <c:h val="0.953795796345446"/>
        </c:manualLayout>
      </c:layout>
      <c:overlay val="0"/>
      <c:txPr>
        <a:bodyPr/>
        <a:lstStyle/>
        <a:p>
          <a:pPr rtl="0">
            <a:defRPr baseline="0"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alibri" pitchFamily="34" charset="0"/>
              </a:defRPr>
            </a:pPr>
            <a:r>
              <a:rPr lang="ru-RU" b="0" dirty="0" smtClean="0">
                <a:latin typeface="Calibri" pitchFamily="34" charset="0"/>
              </a:rPr>
              <a:t>источник: оценка</a:t>
            </a:r>
            <a:r>
              <a:rPr lang="ru-RU" b="0" baseline="0" dirty="0" smtClean="0">
                <a:latin typeface="Calibri" pitchFamily="34" charset="0"/>
              </a:rPr>
              <a:t> </a:t>
            </a:r>
            <a:r>
              <a:rPr lang="en-US" b="0" baseline="0" dirty="0" smtClean="0">
                <a:latin typeface="Calibri" pitchFamily="34" charset="0"/>
              </a:rPr>
              <a:t>EY</a:t>
            </a:r>
            <a:endParaRPr lang="ru-RU" b="0" dirty="0">
              <a:latin typeface="Calibri" pitchFamily="34" charset="0"/>
            </a:endParaRPr>
          </a:p>
        </c:rich>
      </c:tx>
      <c:layout>
        <c:manualLayout>
          <c:xMode val="edge"/>
          <c:yMode val="edge"/>
          <c:x val="0.327539132976196"/>
          <c:y val="0.88976919231196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25"/>
          <c:y val="0.0509259259259259"/>
          <c:w val="0.9075"/>
          <c:h val="0.65695767599896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7981896"/>
        <c:axId val="2064687512"/>
      </c:barChart>
      <c:catAx>
        <c:axId val="-2137981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ru-RU"/>
          </a:p>
        </c:txPr>
        <c:crossAx val="2064687512"/>
        <c:crosses val="autoZero"/>
        <c:auto val="1"/>
        <c:lblAlgn val="ctr"/>
        <c:lblOffset val="100"/>
        <c:noMultiLvlLbl val="0"/>
      </c:catAx>
      <c:valAx>
        <c:axId val="2064687512"/>
        <c:scaling>
          <c:orientation val="minMax"/>
          <c:max val="500.0"/>
          <c:min val="0.0"/>
        </c:scaling>
        <c:delete val="1"/>
        <c:axPos val="l"/>
        <c:numFmt formatCode="General" sourceLinked="1"/>
        <c:majorTickMark val="out"/>
        <c:minorTickMark val="none"/>
        <c:tickLblPos val="nextTo"/>
        <c:crossAx val="-2137981896"/>
        <c:crosses val="autoZero"/>
        <c:crossBetween val="between"/>
        <c:majorUnit val="100.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0866582960929885"/>
          <c:y val="0.829176387808762"/>
          <c:w val="0.88975"/>
          <c:h val="0.0819444444444445"/>
        </c:manualLayout>
      </c:layout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25726271395564"/>
          <c:y val="0.141825694444444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026115127665416"/>
          <c:w val="0.411611369091684"/>
          <c:h val="0.953795796345445"/>
        </c:manualLayout>
      </c:layout>
      <c:overlay val="0"/>
      <c:txPr>
        <a:bodyPr/>
        <a:lstStyle/>
        <a:p>
          <a:pPr rtl="0">
            <a:defRPr baseline="0"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alibri" pitchFamily="34" charset="0"/>
              </a:defRPr>
            </a:pPr>
            <a:r>
              <a:rPr lang="ru-RU" b="0" dirty="0" smtClean="0">
                <a:latin typeface="Calibri" pitchFamily="34" charset="0"/>
              </a:rPr>
              <a:t>источник: оценка</a:t>
            </a:r>
            <a:r>
              <a:rPr lang="ru-RU" b="0" baseline="0" dirty="0" smtClean="0">
                <a:latin typeface="Calibri" pitchFamily="34" charset="0"/>
              </a:rPr>
              <a:t> </a:t>
            </a:r>
            <a:r>
              <a:rPr lang="en-US" b="0" baseline="0" dirty="0" smtClean="0">
                <a:latin typeface="Calibri" pitchFamily="34" charset="0"/>
              </a:rPr>
              <a:t>EY</a:t>
            </a:r>
            <a:endParaRPr lang="ru-RU" b="0" dirty="0">
              <a:latin typeface="Calibri" pitchFamily="34" charset="0"/>
            </a:endParaRPr>
          </a:p>
        </c:rich>
      </c:tx>
      <c:layout>
        <c:manualLayout>
          <c:xMode val="edge"/>
          <c:yMode val="edge"/>
          <c:x val="0.327539132976196"/>
          <c:y val="0.88976919231196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25"/>
          <c:y val="0.0509259259259259"/>
          <c:w val="0.9075"/>
          <c:h val="0.65695767599896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851384"/>
        <c:axId val="2139491160"/>
      </c:barChart>
      <c:catAx>
        <c:axId val="2142851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ru-RU"/>
          </a:p>
        </c:txPr>
        <c:crossAx val="2139491160"/>
        <c:crosses val="autoZero"/>
        <c:auto val="1"/>
        <c:lblAlgn val="ctr"/>
        <c:lblOffset val="100"/>
        <c:noMultiLvlLbl val="0"/>
      </c:catAx>
      <c:valAx>
        <c:axId val="2139491160"/>
        <c:scaling>
          <c:orientation val="minMax"/>
          <c:max val="500.0"/>
          <c:min val="0.0"/>
        </c:scaling>
        <c:delete val="1"/>
        <c:axPos val="l"/>
        <c:numFmt formatCode="General" sourceLinked="1"/>
        <c:majorTickMark val="out"/>
        <c:minorTickMark val="none"/>
        <c:tickLblPos val="nextTo"/>
        <c:crossAx val="2142851384"/>
        <c:crosses val="autoZero"/>
        <c:crossBetween val="between"/>
        <c:majorUnit val="100.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0866582960929885"/>
          <c:y val="0.829176387808762"/>
          <c:w val="0.88975"/>
          <c:h val="0.0819444444444445"/>
        </c:manualLayout>
      </c:layout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87787424007897"/>
          <c:y val="0.0977283950617286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126844444444445"/>
          <c:w val="0.411611369091684"/>
          <c:h val="0.853066715475428"/>
        </c:manualLayout>
      </c:layout>
      <c:overlay val="0"/>
      <c:txPr>
        <a:bodyPr/>
        <a:lstStyle/>
        <a:p>
          <a:pPr rtl="0"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68746214415506"/>
          <c:y val="0.185922916666667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126844444444445"/>
          <c:w val="0.411611369091684"/>
          <c:h val="0.853066715475428"/>
        </c:manualLayout>
      </c:layout>
      <c:overlay val="0"/>
      <c:txPr>
        <a:bodyPr/>
        <a:lstStyle/>
        <a:p>
          <a:pPr rtl="0"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25726271395564"/>
          <c:y val="0.141825694444444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026115127665416"/>
          <c:w val="0.411611369091684"/>
          <c:h val="0.953795796345446"/>
        </c:manualLayout>
      </c:layout>
      <c:overlay val="0"/>
      <c:txPr>
        <a:bodyPr/>
        <a:lstStyle/>
        <a:p>
          <a:pPr rtl="0">
            <a:defRPr baseline="0"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alibri" pitchFamily="34" charset="0"/>
              </a:defRPr>
            </a:pPr>
            <a:r>
              <a:rPr lang="ru-RU" b="0" dirty="0" smtClean="0">
                <a:latin typeface="Calibri" pitchFamily="34" charset="0"/>
              </a:rPr>
              <a:t>источник: оценка</a:t>
            </a:r>
            <a:r>
              <a:rPr lang="ru-RU" b="0" baseline="0" dirty="0" smtClean="0">
                <a:latin typeface="Calibri" pitchFamily="34" charset="0"/>
              </a:rPr>
              <a:t> </a:t>
            </a:r>
            <a:r>
              <a:rPr lang="en-US" b="0" baseline="0" dirty="0" smtClean="0">
                <a:latin typeface="Calibri" pitchFamily="34" charset="0"/>
              </a:rPr>
              <a:t>EY</a:t>
            </a:r>
            <a:endParaRPr lang="ru-RU" b="0" dirty="0">
              <a:latin typeface="Calibri" pitchFamily="34" charset="0"/>
            </a:endParaRPr>
          </a:p>
        </c:rich>
      </c:tx>
      <c:layout>
        <c:manualLayout>
          <c:xMode val="edge"/>
          <c:yMode val="edge"/>
          <c:x val="0.327539132976196"/>
          <c:y val="0.88976919231196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25"/>
          <c:y val="0.0509259259259259"/>
          <c:w val="0.9075"/>
          <c:h val="0.65695767599896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7660856"/>
        <c:axId val="-2137475528"/>
      </c:barChart>
      <c:catAx>
        <c:axId val="-2137660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ru-RU"/>
          </a:p>
        </c:txPr>
        <c:crossAx val="-2137475528"/>
        <c:crosses val="autoZero"/>
        <c:auto val="1"/>
        <c:lblAlgn val="ctr"/>
        <c:lblOffset val="100"/>
        <c:noMultiLvlLbl val="0"/>
      </c:catAx>
      <c:valAx>
        <c:axId val="-2137475528"/>
        <c:scaling>
          <c:orientation val="minMax"/>
          <c:max val="500.0"/>
          <c:min val="0.0"/>
        </c:scaling>
        <c:delete val="1"/>
        <c:axPos val="l"/>
        <c:numFmt formatCode="General" sourceLinked="1"/>
        <c:majorTickMark val="out"/>
        <c:minorTickMark val="none"/>
        <c:tickLblPos val="nextTo"/>
        <c:crossAx val="-2137660856"/>
        <c:crosses val="autoZero"/>
        <c:crossBetween val="between"/>
        <c:majorUnit val="100.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0866582960929885"/>
          <c:y val="0.829176387808762"/>
          <c:w val="0.88975"/>
          <c:h val="0.0819444444444445"/>
        </c:manualLayout>
      </c:layout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87787424007897"/>
          <c:y val="0.0977283950617286"/>
          <c:w val="0.530849541243242"/>
          <c:h val="0.7303604938271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563384705117"/>
          <c:y val="0.126844444444445"/>
          <c:w val="0.411611369091684"/>
          <c:h val="0.853066715475428"/>
        </c:manualLayout>
      </c:layout>
      <c:overlay val="0"/>
      <c:txPr>
        <a:bodyPr/>
        <a:lstStyle/>
        <a:p>
          <a:pPr rtl="0"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Fedra Sans Alt Pro Book TF" pitchFamily="2" charset="0"/>
          <a:ea typeface="Fedra Sans Alt Pro Book TF" pitchFamily="2" charset="0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C5F6-2A3B-4ED7-8A33-5B284375A941}" type="datetimeFigureOut">
              <a:rPr lang="ru-RU" smtClean="0"/>
              <a:pPr/>
              <a:t>31.05.16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83D3-AE64-4D1B-A180-59544451B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19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C5F6-2A3B-4ED7-8A33-5B284375A941}" type="datetimeFigureOut">
              <a:rPr lang="ru-RU" smtClean="0"/>
              <a:pPr/>
              <a:t>31.05.16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83D3-AE64-4D1B-A180-59544451B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6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C5F6-2A3B-4ED7-8A33-5B284375A941}" type="datetimeFigureOut">
              <a:rPr lang="ru-RU" smtClean="0"/>
              <a:pPr/>
              <a:t>31.05.16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83D3-AE64-4D1B-A180-59544451B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50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C5F6-2A3B-4ED7-8A33-5B284375A941}" type="datetimeFigureOut">
              <a:rPr lang="ru-RU" smtClean="0"/>
              <a:pPr/>
              <a:t>31.05.16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83D3-AE64-4D1B-A180-59544451B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C5F6-2A3B-4ED7-8A33-5B284375A941}" type="datetimeFigureOut">
              <a:rPr lang="ru-RU" smtClean="0"/>
              <a:pPr/>
              <a:t>31.05.16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83D3-AE64-4D1B-A180-59544451B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16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C5F6-2A3B-4ED7-8A33-5B284375A941}" type="datetimeFigureOut">
              <a:rPr lang="ru-RU" smtClean="0"/>
              <a:pPr/>
              <a:t>31.05.16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83D3-AE64-4D1B-A180-59544451B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3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C5F6-2A3B-4ED7-8A33-5B284375A941}" type="datetimeFigureOut">
              <a:rPr lang="ru-RU" smtClean="0"/>
              <a:pPr/>
              <a:t>31.05.16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83D3-AE64-4D1B-A180-59544451B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38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C5F6-2A3B-4ED7-8A33-5B284375A941}" type="datetimeFigureOut">
              <a:rPr lang="ru-RU" smtClean="0"/>
              <a:pPr/>
              <a:t>31.05.16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83D3-AE64-4D1B-A180-59544451B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06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C5F6-2A3B-4ED7-8A33-5B284375A941}" type="datetimeFigureOut">
              <a:rPr lang="ru-RU" smtClean="0"/>
              <a:pPr/>
              <a:t>31.05.16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83D3-AE64-4D1B-A180-59544451B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80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C5F6-2A3B-4ED7-8A33-5B284375A941}" type="datetimeFigureOut">
              <a:rPr lang="ru-RU" smtClean="0"/>
              <a:pPr/>
              <a:t>31.05.16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83D3-AE64-4D1B-A180-59544451B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3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C5F6-2A3B-4ED7-8A33-5B284375A941}" type="datetimeFigureOut">
              <a:rPr lang="ru-RU" smtClean="0"/>
              <a:pPr/>
              <a:t>31.05.16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983D3-AE64-4D1B-A180-59544451B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55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5C5F6-2A3B-4ED7-8A33-5B284375A941}" type="datetimeFigureOut">
              <a:rPr lang="ru-RU" smtClean="0"/>
              <a:pPr/>
              <a:t>31.05.16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83D3-AE64-4D1B-A180-59544451B6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7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6" Type="http://schemas.openxmlformats.org/officeDocument/2006/relationships/chart" Target="../charts/chart3.xml"/><Relationship Id="rId7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7" Type="http://schemas.openxmlformats.org/officeDocument/2006/relationships/chart" Target="../charts/chart7.xml"/><Relationship Id="rId8" Type="http://schemas.openxmlformats.org/officeDocument/2006/relationships/chart" Target="../charts/chart8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chart" Target="../charts/chart9.xml"/><Relationship Id="rId5" Type="http://schemas.openxmlformats.org/officeDocument/2006/relationships/chart" Target="../charts/chart10.xml"/><Relationship Id="rId6" Type="http://schemas.openxmlformats.org/officeDocument/2006/relationships/chart" Target="../charts/chart11.xml"/><Relationship Id="rId7" Type="http://schemas.openxmlformats.org/officeDocument/2006/relationships/chart" Target="../charts/chart1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chart" Target="../charts/chart13.xml"/><Relationship Id="rId5" Type="http://schemas.openxmlformats.org/officeDocument/2006/relationships/chart" Target="../charts/chart14.xml"/><Relationship Id="rId6" Type="http://schemas.openxmlformats.org/officeDocument/2006/relationships/chart" Target="../charts/chart15.xml"/><Relationship Id="rId7" Type="http://schemas.openxmlformats.org/officeDocument/2006/relationships/chart" Target="../charts/chart16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chart" Target="../charts/chart17.xml"/><Relationship Id="rId5" Type="http://schemas.openxmlformats.org/officeDocument/2006/relationships/chart" Target="../charts/chart18.xml"/><Relationship Id="rId6" Type="http://schemas.openxmlformats.org/officeDocument/2006/relationships/chart" Target="../charts/chart19.xml"/><Relationship Id="rId7" Type="http://schemas.openxmlformats.org/officeDocument/2006/relationships/chart" Target="../charts/chart20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chart" Target="../charts/chart21.xml"/><Relationship Id="rId5" Type="http://schemas.openxmlformats.org/officeDocument/2006/relationships/chart" Target="../charts/chart22.xml"/><Relationship Id="rId6" Type="http://schemas.openxmlformats.org/officeDocument/2006/relationships/chart" Target="../charts/chart23.xml"/><Relationship Id="rId7" Type="http://schemas.openxmlformats.org/officeDocument/2006/relationships/chart" Target="../charts/chart24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82EF-834F-4DE6-AF7B-4DBC44F0655B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5" name="Picture 3" descr="G:\WORK\Projects\MISC\MKS\presentation\NEW_Backgrounds\Cover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pchelina\Desktop\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14290"/>
            <a:ext cx="1143008" cy="932096"/>
          </a:xfrm>
          <a:prstGeom prst="rect">
            <a:avLst/>
          </a:prstGeom>
          <a:noFill/>
        </p:spPr>
      </p:pic>
      <p:pic>
        <p:nvPicPr>
          <p:cNvPr id="7" name="Picture 3" descr="C:\Users\pchelina\Desktop\MKS_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86" y="214290"/>
            <a:ext cx="928694" cy="92869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286000" y="57148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Open Sans Light" charset="0"/>
                <a:ea typeface="Open Sans Light" charset="0"/>
                <a:cs typeface="Open Sans Light" charset="0"/>
              </a:rPr>
              <a:t>Конференция кабельной и </a:t>
            </a:r>
            <a:r>
              <a:rPr lang="ru-RU" dirty="0" err="1" smtClean="0">
                <a:solidFill>
                  <a:schemeClr val="bg1"/>
                </a:solidFill>
                <a:latin typeface="Open Sans Light" charset="0"/>
                <a:ea typeface="Open Sans Light" charset="0"/>
                <a:cs typeface="Open Sans Light" charset="0"/>
              </a:rPr>
              <a:t>медиаиндустрии</a:t>
            </a:r>
            <a:endParaRPr lang="ru-RU" dirty="0" smtClean="0">
              <a:solidFill>
                <a:schemeClr val="bg1"/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868" y="1714488"/>
            <a:ext cx="53578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latin typeface="Open Sans Light" charset="0"/>
                <a:ea typeface="Open Sans Light" charset="0"/>
                <a:cs typeface="Open Sans Light" charset="0"/>
              </a:rPr>
              <a:t>Конференция кабельной и </a:t>
            </a:r>
            <a:r>
              <a:rPr lang="ru-RU" sz="1600" dirty="0" err="1" smtClean="0">
                <a:latin typeface="Open Sans Light" charset="0"/>
                <a:ea typeface="Open Sans Light" charset="0"/>
                <a:cs typeface="Open Sans Light" charset="0"/>
              </a:rPr>
              <a:t>медиаиндустрии</a:t>
            </a:r>
            <a:endParaRPr lang="ru-RU" sz="1600" dirty="0" smtClean="0">
              <a:latin typeface="Open Sans Light" charset="0"/>
              <a:ea typeface="Open Sans Light" charset="0"/>
              <a:cs typeface="Open Sans Light" charset="0"/>
            </a:endParaRPr>
          </a:p>
          <a:p>
            <a:pPr algn="r"/>
            <a:endParaRPr lang="ru-RU" sz="2000" b="1" dirty="0" smtClean="0"/>
          </a:p>
          <a:p>
            <a:pPr algn="r"/>
            <a:r>
              <a:rPr lang="ru-RU" sz="2000" b="1" dirty="0" smtClean="0"/>
              <a:t>«Глобализация рынка и развитие бизнеса операторов цифрового телевидения»</a:t>
            </a:r>
          </a:p>
          <a:p>
            <a:pPr algn="r"/>
            <a:endParaRPr lang="ru-RU" sz="2000" b="1" dirty="0" smtClean="0"/>
          </a:p>
          <a:p>
            <a:pPr algn="r"/>
            <a:endParaRPr lang="ru-RU" sz="2000" b="1" dirty="0" smtClean="0"/>
          </a:p>
          <a:p>
            <a:pPr algn="r"/>
            <a:r>
              <a:rPr lang="ru-RU" alt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«ИНИЦИАТИВЫ </a:t>
            </a:r>
          </a:p>
          <a:p>
            <a:pPr algn="r"/>
            <a:r>
              <a:rPr lang="ru-RU" alt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РАЗВИТИЮ ОТРАСЛИ </a:t>
            </a:r>
          </a:p>
          <a:p>
            <a:pPr algn="r"/>
            <a:r>
              <a:rPr lang="ru-RU" alt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 И ТЕЛЕКОМ»</a:t>
            </a:r>
          </a:p>
          <a:p>
            <a:pPr algn="r"/>
            <a:endParaRPr lang="ru-RU" altLang="ru-RU" sz="2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ru-RU" altLang="ru-RU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ru-RU" altLang="ru-RU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Андрей Семериков</a:t>
            </a:r>
          </a:p>
          <a:p>
            <a:pPr algn="r"/>
            <a:r>
              <a:rPr lang="ru-RU" altLang="ru-RU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ЭР-Телеком</a:t>
            </a:r>
            <a:r>
              <a:rPr lang="ru-RU" alt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Холдинг</a:t>
            </a:r>
          </a:p>
          <a:p>
            <a:pPr algn="r"/>
            <a:endParaRPr lang="ru-RU" altLang="ru-RU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Алушта, 2016</a:t>
            </a:r>
            <a:endParaRPr lang="ru-RU" sz="2000" dirty="0"/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WORK\Projects\MISC\MKS\presentation\NEW_Backgrounds\B_0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Диаграмма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066359"/>
              </p:ext>
            </p:extLst>
          </p:nvPr>
        </p:nvGraphicFramePr>
        <p:xfrm>
          <a:off x="575937" y="3645184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1" name="Диаграмма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264764"/>
              </p:ext>
            </p:extLst>
          </p:nvPr>
        </p:nvGraphicFramePr>
        <p:xfrm>
          <a:off x="549018" y="5292803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4" name="Диаграмма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594104"/>
              </p:ext>
            </p:extLst>
          </p:nvPr>
        </p:nvGraphicFramePr>
        <p:xfrm>
          <a:off x="467544" y="1916832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8" name="Диаграмма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320727"/>
              </p:ext>
            </p:extLst>
          </p:nvPr>
        </p:nvGraphicFramePr>
        <p:xfrm>
          <a:off x="5885158" y="4401088"/>
          <a:ext cx="3062315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Союз «МКС»: Стратегические инициативы Концепции развития </a:t>
            </a:r>
            <a:r>
              <a:rPr lang="ru-RU" altLang="ru-RU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медиакоммуникационной</a:t>
            </a:r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отрасли до 2025 года</a:t>
            </a:r>
            <a:endParaRPr lang="ru-RU" dirty="0">
              <a:solidFill>
                <a:schemeClr val="bg1"/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88640"/>
            <a:ext cx="8424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Союз «МКС»: Стратегические инициативы Концепции развития медиакоммуникационной отрасли до 2025 года</a:t>
            </a:r>
            <a:endParaRPr lang="ru-RU" sz="2000" b="1" dirty="0">
              <a:latin typeface="Open Sans Light" charset="0"/>
              <a:ea typeface="Open Sans Light" charset="0"/>
              <a:cs typeface="Open Sans Light" charset="0"/>
            </a:endParaRPr>
          </a:p>
        </p:txBody>
      </p:sp>
      <p:grpSp>
        <p:nvGrpSpPr>
          <p:cNvPr id="9" name="Group 9"/>
          <p:cNvGrpSpPr/>
          <p:nvPr/>
        </p:nvGrpSpPr>
        <p:grpSpPr>
          <a:xfrm>
            <a:off x="195947" y="2714833"/>
            <a:ext cx="9144000" cy="3770130"/>
            <a:chOff x="0" y="2702226"/>
            <a:chExt cx="9144000" cy="3770130"/>
          </a:xfrm>
        </p:grpSpPr>
        <p:sp>
          <p:nvSpPr>
            <p:cNvPr id="10" name="TextBox 9"/>
            <p:cNvSpPr txBox="1">
              <a:spLocks/>
            </p:cNvSpPr>
            <p:nvPr/>
          </p:nvSpPr>
          <p:spPr>
            <a:xfrm>
              <a:off x="0" y="2826216"/>
              <a:ext cx="9144000" cy="2520280"/>
            </a:xfrm>
            <a:prstGeom prst="rect">
              <a:avLst/>
            </a:prstGeom>
            <a:noFill/>
          </p:spPr>
          <p:txBody>
            <a:bodyPr wrap="square" lIns="91103" tIns="108000" rIns="91103" bIns="108000" rtlCol="0" anchor="t" anchorCtr="0">
              <a:noAutofit/>
            </a:bodyPr>
            <a:lstStyle>
              <a:defPPr>
                <a:defRPr lang="ru-RU"/>
              </a:defPPr>
              <a:lvl1pPr algn="r">
                <a:lnSpc>
                  <a:spcPts val="1600"/>
                </a:lnSpc>
                <a:spcBef>
                  <a:spcPct val="20000"/>
                </a:spcBef>
                <a:buClr>
                  <a:srgbClr val="595959">
                    <a:lumMod val="60000"/>
                    <a:lumOff val="40000"/>
                  </a:srgbClr>
                </a:buClr>
                <a:defRPr sz="1600" b="1">
                  <a:solidFill>
                    <a:srgbClr val="000000"/>
                  </a:solidFill>
                  <a:latin typeface="Arial Narrow" panose="020B0606020202030204" pitchFamily="34" charset="0"/>
                  <a:cs typeface="Gill Sans"/>
                </a:defRPr>
              </a:lvl1pPr>
            </a:lstStyle>
            <a:p>
              <a:pPr algn="ctr"/>
              <a:endParaRPr lang="ru-RU" sz="1800" dirty="0"/>
            </a:p>
          </p:txBody>
        </p:sp>
        <p:grpSp>
          <p:nvGrpSpPr>
            <p:cNvPr id="11" name="Group 11"/>
            <p:cNvGrpSpPr/>
            <p:nvPr/>
          </p:nvGrpSpPr>
          <p:grpSpPr>
            <a:xfrm>
              <a:off x="20077" y="2702226"/>
              <a:ext cx="4495542" cy="3770130"/>
              <a:chOff x="20077" y="3422306"/>
              <a:chExt cx="4495542" cy="3770130"/>
            </a:xfrm>
          </p:grpSpPr>
          <p:sp>
            <p:nvSpPr>
              <p:cNvPr id="17" name="Oval 6"/>
              <p:cNvSpPr>
                <a:spLocks noChangeArrowheads="1"/>
              </p:cNvSpPr>
              <p:nvPr/>
            </p:nvSpPr>
            <p:spPr bwMode="auto">
              <a:xfrm>
                <a:off x="20077" y="3422306"/>
                <a:ext cx="1718712" cy="1257882"/>
              </a:xfrm>
              <a:prstGeom prst="hexagon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4925">
                <a:solidFill>
                  <a:srgbClr val="FFFFFF"/>
                </a:solidFill>
                <a:miter lim="800000"/>
                <a:headEnd/>
                <a:tailEnd type="none" w="lg" len="lg"/>
              </a:ln>
            </p:spPr>
            <p:txBody>
              <a:bodyPr wrap="none" lIns="91103" tIns="82492" rIns="91103" bIns="45548" anchor="ctr"/>
              <a:lstStyle/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 smtClean="0">
                    <a:latin typeface="Arial Narrow" pitchFamily="34" charset="0"/>
                  </a:rPr>
                  <a:t>Реализация </a:t>
                </a:r>
                <a:endParaRPr lang="ru-RU" sz="1500" kern="0" dirty="0">
                  <a:latin typeface="Arial Narrow" pitchFamily="34" charset="0"/>
                </a:endParaRP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 smtClean="0">
                    <a:latin typeface="Arial Narrow" pitchFamily="34" charset="0"/>
                  </a:rPr>
                  <a:t>программы по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b="1" kern="0" dirty="0">
                    <a:latin typeface="Arial Narrow" pitchFamily="34" charset="0"/>
                  </a:rPr>
                  <a:t>с</a:t>
                </a:r>
                <a:r>
                  <a:rPr lang="ru-RU" sz="1500" b="1" kern="0" dirty="0" smtClean="0">
                    <a:latin typeface="Arial Narrow" pitchFamily="34" charset="0"/>
                  </a:rPr>
                  <a:t>нижению уровня</a:t>
                </a:r>
                <a:endParaRPr lang="ru-RU" sz="1500" b="1" kern="0" dirty="0">
                  <a:latin typeface="Arial Narrow" pitchFamily="34" charset="0"/>
                </a:endParaRP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b="1" kern="0" dirty="0">
                    <a:latin typeface="Arial Narrow" pitchFamily="34" charset="0"/>
                  </a:rPr>
                  <a:t>пиратского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>
                    <a:latin typeface="Arial Narrow" pitchFamily="34" charset="0"/>
                  </a:rPr>
                  <a:t>потребления</a:t>
                </a:r>
              </a:p>
            </p:txBody>
          </p:sp>
          <p:sp>
            <p:nvSpPr>
              <p:cNvPr id="18" name="Oval 9"/>
              <p:cNvSpPr>
                <a:spLocks noChangeArrowheads="1"/>
              </p:cNvSpPr>
              <p:nvPr/>
            </p:nvSpPr>
            <p:spPr bwMode="auto">
              <a:xfrm>
                <a:off x="2796907" y="4657603"/>
                <a:ext cx="1718712" cy="1257882"/>
              </a:xfrm>
              <a:prstGeom prst="hexagon">
                <a:avLst/>
              </a:prstGeom>
              <a:gradFill>
                <a:gsLst>
                  <a:gs pos="0">
                    <a:srgbClr val="FFFFFF"/>
                  </a:gs>
                  <a:gs pos="89000">
                    <a:srgbClr val="00B0F0"/>
                  </a:gs>
                </a:gsLst>
                <a:lin ang="2700000" scaled="1"/>
              </a:gradFill>
              <a:ln w="34925">
                <a:solidFill>
                  <a:srgbClr val="FFFFFF"/>
                </a:solidFill>
                <a:miter lim="800000"/>
                <a:headEnd/>
                <a:tailEnd type="none" w="lg" len="lg"/>
              </a:ln>
            </p:spPr>
            <p:txBody>
              <a:bodyPr wrap="none" lIns="91103" tIns="82492" rIns="91103" bIns="45548" anchor="ctr"/>
              <a:lstStyle/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>
                    <a:latin typeface="Arial Narrow" pitchFamily="34" charset="0"/>
                  </a:rPr>
                  <a:t>Р</a:t>
                </a:r>
                <a:r>
                  <a:rPr lang="ru-RU" sz="1500" kern="0" dirty="0" smtClean="0">
                    <a:latin typeface="Arial Narrow" pitchFamily="34" charset="0"/>
                  </a:rPr>
                  <a:t>азвитие 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b="1" kern="0" dirty="0" smtClean="0">
                    <a:latin typeface="Arial Narrow" pitchFamily="34" charset="0"/>
                  </a:rPr>
                  <a:t>библиотек прав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b="1" kern="0" dirty="0" smtClean="0">
                    <a:latin typeface="Arial Narrow" pitchFamily="34" charset="0"/>
                  </a:rPr>
                  <a:t>и производства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 smtClean="0">
                    <a:latin typeface="Arial Narrow" pitchFamily="34" charset="0"/>
                  </a:rPr>
                  <a:t>контента </a:t>
                </a:r>
                <a:endParaRPr lang="en-US" sz="1500" kern="0" dirty="0">
                  <a:latin typeface="Arial Narrow" pitchFamily="34" charset="0"/>
                </a:endParaRPr>
              </a:p>
            </p:txBody>
          </p:sp>
          <p:sp>
            <p:nvSpPr>
              <p:cNvPr id="19" name="Oval 11"/>
              <p:cNvSpPr>
                <a:spLocks noChangeArrowheads="1"/>
              </p:cNvSpPr>
              <p:nvPr/>
            </p:nvSpPr>
            <p:spPr bwMode="auto">
              <a:xfrm>
                <a:off x="1429529" y="4042621"/>
                <a:ext cx="1718712" cy="1257882"/>
              </a:xfrm>
              <a:prstGeom prst="hexagon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4925">
                <a:solidFill>
                  <a:srgbClr val="FFFFFF"/>
                </a:solidFill>
                <a:miter lim="800000"/>
                <a:headEnd/>
                <a:tailEnd type="none" w="lg" len="lg"/>
              </a:ln>
            </p:spPr>
            <p:txBody>
              <a:bodyPr wrap="none" lIns="91103" tIns="82492" rIns="91103" bIns="45548" anchor="ctr"/>
              <a:lstStyle/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1500" kern="0" dirty="0" smtClean="0">
                    <a:latin typeface="Arial Narrow" pitchFamily="34" charset="0"/>
                  </a:rPr>
                  <a:t>Стимулирование</a:t>
                </a:r>
                <a:r>
                  <a:rPr lang="ru-RU" sz="1500" kern="0" dirty="0">
                    <a:latin typeface="Arial Narrow" pitchFamily="34" charset="0"/>
                  </a:rPr>
                  <a:t/>
                </a:r>
                <a:br>
                  <a:rPr lang="ru-RU" sz="1500" kern="0" dirty="0">
                    <a:latin typeface="Arial Narrow" pitchFamily="34" charset="0"/>
                  </a:rPr>
                </a:br>
                <a:r>
                  <a:rPr lang="ru-RU" sz="1500" b="1" kern="0" dirty="0">
                    <a:latin typeface="Arial Narrow" pitchFamily="34" charset="0"/>
                  </a:rPr>
                  <a:t>развития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1500" b="1" kern="0" dirty="0">
                    <a:latin typeface="Arial Narrow" pitchFamily="34" charset="0"/>
                  </a:rPr>
                  <a:t>платной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1500" b="1" kern="0" dirty="0">
                    <a:latin typeface="Arial Narrow" pitchFamily="34" charset="0"/>
                  </a:rPr>
                  <a:t>модели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1500" kern="0" dirty="0">
                    <a:latin typeface="Arial Narrow" pitchFamily="34" charset="0"/>
                  </a:rPr>
                  <a:t>потребления</a:t>
                </a:r>
              </a:p>
            </p:txBody>
          </p:sp>
          <p:sp>
            <p:nvSpPr>
              <p:cNvPr id="20" name="Oval 6"/>
              <p:cNvSpPr>
                <a:spLocks noChangeArrowheads="1"/>
              </p:cNvSpPr>
              <p:nvPr/>
            </p:nvSpPr>
            <p:spPr bwMode="auto">
              <a:xfrm>
                <a:off x="82296" y="6935754"/>
                <a:ext cx="337453" cy="256682"/>
              </a:xfrm>
              <a:prstGeom prst="hexagon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4925">
                <a:solidFill>
                  <a:srgbClr val="FFFFFF"/>
                </a:solidFill>
                <a:miter lim="800000"/>
                <a:headEnd/>
                <a:tailEnd type="none" w="lg" len="lg"/>
              </a:ln>
            </p:spPr>
            <p:txBody>
              <a:bodyPr wrap="none" lIns="91103" tIns="82492" rIns="91103" bIns="45548" anchor="ctr"/>
              <a:lstStyle/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ru-RU" sz="1500" kern="0" dirty="0">
                  <a:latin typeface="Arial Narrow" pitchFamily="34" charset="0"/>
                </a:endParaRPr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4198628" y="3299986"/>
              <a:ext cx="4503133" cy="3143601"/>
              <a:chOff x="4584352" y="2685004"/>
              <a:chExt cx="4503133" cy="3143601"/>
            </a:xfrm>
          </p:grpSpPr>
          <p:sp>
            <p:nvSpPr>
              <p:cNvPr id="13" name="Oval 6"/>
              <p:cNvSpPr>
                <a:spLocks noChangeArrowheads="1"/>
              </p:cNvSpPr>
              <p:nvPr/>
            </p:nvSpPr>
            <p:spPr bwMode="auto">
              <a:xfrm>
                <a:off x="4584352" y="2687583"/>
                <a:ext cx="1718712" cy="1257882"/>
              </a:xfrm>
              <a:prstGeom prst="hexagon">
                <a:avLst/>
              </a:prstGeom>
              <a:gradFill>
                <a:gsLst>
                  <a:gs pos="0">
                    <a:srgbClr val="FFFFFF"/>
                  </a:gs>
                  <a:gs pos="89000">
                    <a:srgbClr val="00B0F0"/>
                  </a:gs>
                </a:gsLst>
                <a:lin ang="2700000" scaled="1"/>
              </a:gradFill>
              <a:ln w="34925">
                <a:solidFill>
                  <a:srgbClr val="FFFFFF"/>
                </a:solidFill>
                <a:miter lim="800000"/>
                <a:headEnd/>
                <a:tailEnd type="none" w="lg" len="lg"/>
              </a:ln>
            </p:spPr>
            <p:txBody>
              <a:bodyPr wrap="none" lIns="91103" tIns="82492" rIns="91103" bIns="45548" anchor="ctr"/>
              <a:lstStyle/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b="1" kern="0" dirty="0" smtClean="0">
                    <a:latin typeface="Arial Narrow" pitchFamily="34" charset="0"/>
                  </a:rPr>
                  <a:t>Разработка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 smtClean="0">
                    <a:latin typeface="Arial Narrow" pitchFamily="34" charset="0"/>
                  </a:rPr>
                  <a:t>решения по </a:t>
                </a:r>
                <a:r>
                  <a:rPr lang="ru-RU" sz="1500" b="1" kern="0" dirty="0" smtClean="0">
                    <a:latin typeface="Arial Narrow" pitchFamily="34" charset="0"/>
                  </a:rPr>
                  <a:t>кросс-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b="1" kern="0" dirty="0">
                    <a:latin typeface="Arial Narrow" pitchFamily="34" charset="0"/>
                  </a:rPr>
                  <a:t>п</a:t>
                </a:r>
                <a:r>
                  <a:rPr lang="ru-RU" sz="1500" b="1" kern="0" dirty="0" smtClean="0">
                    <a:latin typeface="Arial Narrow" pitchFamily="34" charset="0"/>
                  </a:rPr>
                  <a:t>латформенному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b="1" kern="0" dirty="0">
                    <a:latin typeface="Arial Narrow" pitchFamily="34" charset="0"/>
                  </a:rPr>
                  <a:t>и</a:t>
                </a:r>
                <a:r>
                  <a:rPr lang="ru-RU" sz="1500" b="1" kern="0" dirty="0" smtClean="0">
                    <a:latin typeface="Arial Narrow" pitchFamily="34" charset="0"/>
                  </a:rPr>
                  <a:t>змерению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 smtClean="0">
                    <a:latin typeface="Arial Narrow" pitchFamily="34" charset="0"/>
                  </a:rPr>
                  <a:t>рекламы</a:t>
                </a:r>
                <a:endParaRPr lang="ru-RU" sz="1500" kern="0" dirty="0">
                  <a:latin typeface="Arial Narrow" pitchFamily="34" charset="0"/>
                </a:endParaRPr>
              </a:p>
            </p:txBody>
          </p:sp>
          <p:sp>
            <p:nvSpPr>
              <p:cNvPr id="14" name="Oval 11"/>
              <p:cNvSpPr>
                <a:spLocks noChangeArrowheads="1"/>
              </p:cNvSpPr>
              <p:nvPr/>
            </p:nvSpPr>
            <p:spPr bwMode="auto">
              <a:xfrm>
                <a:off x="5976292" y="3331167"/>
                <a:ext cx="1718712" cy="1257882"/>
              </a:xfrm>
              <a:prstGeom prst="hexagon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4925">
                <a:solidFill>
                  <a:srgbClr val="FFFFFF"/>
                </a:solidFill>
                <a:miter lim="800000"/>
                <a:headEnd/>
                <a:tailEnd type="none" w="lg" len="lg"/>
              </a:ln>
            </p:spPr>
            <p:txBody>
              <a:bodyPr wrap="none" lIns="91103" tIns="82492" rIns="91103" bIns="45548" anchor="ctr"/>
              <a:lstStyle/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b="1" kern="0" dirty="0">
                    <a:latin typeface="Arial Narrow" pitchFamily="34" charset="0"/>
                  </a:rPr>
                  <a:t>У</a:t>
                </a:r>
                <a:r>
                  <a:rPr lang="ru-RU" sz="1500" b="1" kern="0" dirty="0" smtClean="0">
                    <a:latin typeface="Arial Narrow" pitchFamily="34" charset="0"/>
                  </a:rPr>
                  <a:t>странение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 smtClean="0">
                    <a:latin typeface="Arial Narrow" pitchFamily="34" charset="0"/>
                  </a:rPr>
                  <a:t>инфраструктурных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b="1" kern="0" dirty="0">
                    <a:latin typeface="Arial Narrow" pitchFamily="34" charset="0"/>
                  </a:rPr>
                  <a:t>б</a:t>
                </a:r>
                <a:r>
                  <a:rPr lang="ru-RU" sz="1500" b="1" kern="0" dirty="0" smtClean="0">
                    <a:latin typeface="Arial Narrow" pitchFamily="34" charset="0"/>
                  </a:rPr>
                  <a:t>арьеров,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>
                    <a:latin typeface="Arial Narrow" pitchFamily="34" charset="0"/>
                  </a:rPr>
                  <a:t>повышение 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>
                    <a:latin typeface="Arial Narrow" pitchFamily="34" charset="0"/>
                  </a:rPr>
                  <a:t>прозрачности</a:t>
                </a:r>
              </a:p>
            </p:txBody>
          </p:sp>
          <p:sp>
            <p:nvSpPr>
              <p:cNvPr id="15" name="Oval 8"/>
              <p:cNvSpPr>
                <a:spLocks noChangeArrowheads="1"/>
              </p:cNvSpPr>
              <p:nvPr/>
            </p:nvSpPr>
            <p:spPr bwMode="auto">
              <a:xfrm>
                <a:off x="5976292" y="4570723"/>
                <a:ext cx="1718712" cy="1257882"/>
              </a:xfrm>
              <a:prstGeom prst="hexagon">
                <a:avLst/>
              </a:prstGeom>
              <a:gradFill>
                <a:gsLst>
                  <a:gs pos="0">
                    <a:srgbClr val="FFFFFF"/>
                  </a:gs>
                  <a:gs pos="89000">
                    <a:srgbClr val="00B0F0"/>
                  </a:gs>
                </a:gsLst>
                <a:lin ang="2700000" scaled="1"/>
              </a:gradFill>
              <a:ln w="34925">
                <a:solidFill>
                  <a:srgbClr val="FFFFFF"/>
                </a:solidFill>
                <a:miter lim="800000"/>
                <a:headEnd/>
                <a:tailEnd type="none" w="lg" len="lg"/>
              </a:ln>
            </p:spPr>
            <p:txBody>
              <a:bodyPr wrap="none" lIns="91103" tIns="82492" rIns="91103" bIns="45548" anchor="ctr"/>
              <a:lstStyle/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 smtClean="0">
                    <a:latin typeface="Arial Narrow" pitchFamily="34" charset="0"/>
                  </a:rPr>
                  <a:t>Повышение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b="1" kern="0" dirty="0" smtClean="0">
                    <a:latin typeface="Arial Narrow" pitchFamily="34" charset="0"/>
                  </a:rPr>
                  <a:t>качества цифровых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b="1" kern="0" dirty="0">
                    <a:latin typeface="Arial Narrow" pitchFamily="34" charset="0"/>
                  </a:rPr>
                  <a:t>у</a:t>
                </a:r>
                <a:r>
                  <a:rPr lang="ru-RU" sz="1500" b="1" kern="0" dirty="0" smtClean="0">
                    <a:latin typeface="Arial Narrow" pitchFamily="34" charset="0"/>
                  </a:rPr>
                  <a:t>слуг </a:t>
                </a:r>
                <a:r>
                  <a:rPr lang="ru-RU" sz="1500" kern="0" dirty="0" smtClean="0">
                    <a:latin typeface="Arial Narrow" pitchFamily="34" charset="0"/>
                  </a:rPr>
                  <a:t>населению</a:t>
                </a:r>
                <a:endParaRPr lang="ru-RU" sz="1500" kern="0" dirty="0">
                  <a:latin typeface="Arial Narrow" pitchFamily="34" charset="0"/>
                </a:endParaRPr>
              </a:p>
            </p:txBody>
          </p:sp>
          <p:sp>
            <p:nvSpPr>
              <p:cNvPr id="16" name="Oval 8"/>
              <p:cNvSpPr>
                <a:spLocks noChangeArrowheads="1"/>
              </p:cNvSpPr>
              <p:nvPr/>
            </p:nvSpPr>
            <p:spPr bwMode="auto">
              <a:xfrm>
                <a:off x="7368773" y="2685004"/>
                <a:ext cx="1718712" cy="1257882"/>
              </a:xfrm>
              <a:prstGeom prst="hexagon">
                <a:avLst/>
              </a:prstGeom>
              <a:gradFill>
                <a:gsLst>
                  <a:gs pos="0">
                    <a:srgbClr val="FFFFFF"/>
                  </a:gs>
                  <a:gs pos="89000">
                    <a:srgbClr val="00B0F0"/>
                  </a:gs>
                </a:gsLst>
                <a:lin ang="2700000" scaled="1"/>
              </a:gradFill>
              <a:ln w="34925">
                <a:solidFill>
                  <a:srgbClr val="FFFFFF"/>
                </a:solidFill>
                <a:miter lim="800000"/>
                <a:headEnd/>
                <a:tailEnd type="none" w="lg" len="lg"/>
              </a:ln>
            </p:spPr>
            <p:txBody>
              <a:bodyPr wrap="none" lIns="91103" tIns="82492" rIns="91103" bIns="45548" anchor="ctr"/>
              <a:lstStyle/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 smtClean="0">
                    <a:latin typeface="Arial Narrow" pitchFamily="34" charset="0"/>
                  </a:rPr>
                  <a:t>Рост </a:t>
                </a:r>
                <a:r>
                  <a:rPr lang="ru-RU" sz="1500" b="1" kern="0" dirty="0" smtClean="0">
                    <a:latin typeface="Arial Narrow" pitchFamily="34" charset="0"/>
                  </a:rPr>
                  <a:t>качества 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b="1" kern="0" dirty="0" smtClean="0">
                    <a:latin typeface="Arial Narrow" pitchFamily="34" charset="0"/>
                  </a:rPr>
                  <a:t>БШПД, </a:t>
                </a:r>
                <a:r>
                  <a:rPr lang="ru-RU" sz="1500" kern="0" dirty="0">
                    <a:latin typeface="Arial Narrow" pitchFamily="34" charset="0"/>
                  </a:rPr>
                  <a:t>создание</a:t>
                </a:r>
                <a:r>
                  <a:rPr lang="ru-RU" sz="1500" b="1" kern="0" dirty="0" smtClean="0">
                    <a:latin typeface="Arial Narrow" pitchFamily="34" charset="0"/>
                  </a:rPr>
                  <a:t> 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>
                    <a:latin typeface="Arial Narrow" pitchFamily="34" charset="0"/>
                  </a:rPr>
                  <a:t>условий </a:t>
                </a:r>
                <a:r>
                  <a:rPr lang="ru-RU" sz="1500" kern="0" dirty="0" smtClean="0">
                    <a:latin typeface="Arial Narrow" pitchFamily="34" charset="0"/>
                  </a:rPr>
                  <a:t>для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 smtClean="0">
                    <a:latin typeface="Arial Narrow" pitchFamily="34" charset="0"/>
                  </a:rPr>
                  <a:t>распространения </a:t>
                </a:r>
              </a:p>
              <a:p>
                <a:pPr algn="ctr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500" kern="0" dirty="0" smtClean="0">
                    <a:latin typeface="Arial Narrow" pitchFamily="34" charset="0"/>
                  </a:rPr>
                  <a:t>технологий </a:t>
                </a:r>
                <a:endParaRPr lang="ru-RU" sz="1500" kern="0" dirty="0">
                  <a:latin typeface="Arial Narrow" pitchFamily="34" charset="0"/>
                </a:endParaRPr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1902371" y="1412776"/>
            <a:ext cx="1738858" cy="501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007943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Наличие качественного, полномасштабного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сервисов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26"/>
          <p:cNvSpPr/>
          <p:nvPr/>
        </p:nvSpPr>
        <p:spPr>
          <a:xfrm>
            <a:off x="3690927" y="1412776"/>
            <a:ext cx="2179437" cy="7694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defTabSz="1007943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Установление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диалога между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АКТР, МКС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ИКТ и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интернет-игроками,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создания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кросс-платформенных измерений</a:t>
            </a:r>
          </a:p>
        </p:txBody>
      </p:sp>
      <p:sp>
        <p:nvSpPr>
          <p:cNvPr id="36" name="Rectangle 23"/>
          <p:cNvSpPr/>
          <p:nvPr/>
        </p:nvSpPr>
        <p:spPr>
          <a:xfrm>
            <a:off x="6178772" y="1412776"/>
            <a:ext cx="1262631" cy="6001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007943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Инфраструктурные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барьеры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зачастую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прямо связаны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 недобросовестны-ми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действиями «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серых игроков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24"/>
          <p:cNvSpPr/>
          <p:nvPr/>
        </p:nvSpPr>
        <p:spPr>
          <a:xfrm>
            <a:off x="7590953" y="1848421"/>
            <a:ext cx="1532622" cy="7694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007943"/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Проработка взаимодействия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участников по развитию БШПД и продвижению пользовательских технологий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Connector 4"/>
          <p:cNvCxnSpPr/>
          <p:nvPr/>
        </p:nvCxnSpPr>
        <p:spPr>
          <a:xfrm>
            <a:off x="1868061" y="1469926"/>
            <a:ext cx="0" cy="212400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8"/>
          <p:cNvCxnSpPr/>
          <p:nvPr/>
        </p:nvCxnSpPr>
        <p:spPr>
          <a:xfrm>
            <a:off x="3372763" y="2496831"/>
            <a:ext cx="0" cy="1922372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22"/>
          <p:cNvSpPr/>
          <p:nvPr/>
        </p:nvSpPr>
        <p:spPr>
          <a:xfrm>
            <a:off x="3404952" y="2468410"/>
            <a:ext cx="1815120" cy="93871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007943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Объединить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усилия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АКТР, МКС и Минкомсвязи; предложить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механизмы поддержки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производителей контента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27"/>
          <p:cNvCxnSpPr/>
          <p:nvPr/>
        </p:nvCxnSpPr>
        <p:spPr>
          <a:xfrm>
            <a:off x="5917989" y="1436833"/>
            <a:ext cx="0" cy="255600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7"/>
          <p:cNvCxnSpPr/>
          <p:nvPr/>
        </p:nvCxnSpPr>
        <p:spPr>
          <a:xfrm>
            <a:off x="6152300" y="1452177"/>
            <a:ext cx="0" cy="255600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6"/>
          <p:cNvCxnSpPr/>
          <p:nvPr/>
        </p:nvCxnSpPr>
        <p:spPr>
          <a:xfrm>
            <a:off x="7505227" y="1848421"/>
            <a:ext cx="0" cy="21370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21"/>
          <p:cNvSpPr/>
          <p:nvPr/>
        </p:nvSpPr>
        <p:spPr>
          <a:xfrm>
            <a:off x="352393" y="4841893"/>
            <a:ext cx="1649581" cy="85920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007943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Объединение трех стратегических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инициатив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единую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программу по борьбе с пиратством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29"/>
          <p:cNvSpPr/>
          <p:nvPr/>
        </p:nvSpPr>
        <p:spPr>
          <a:xfrm>
            <a:off x="3404952" y="5708241"/>
            <a:ext cx="2150618" cy="6540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007943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Предлагается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законодательное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всех участников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процесса оказания услуг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Straight Connector 25"/>
          <p:cNvCxnSpPr/>
          <p:nvPr/>
        </p:nvCxnSpPr>
        <p:spPr>
          <a:xfrm>
            <a:off x="285718" y="3343774"/>
            <a:ext cx="0" cy="230400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30"/>
          <p:cNvSpPr/>
          <p:nvPr/>
        </p:nvSpPr>
        <p:spPr>
          <a:xfrm>
            <a:off x="641232" y="6266310"/>
            <a:ext cx="2150618" cy="2142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007943"/>
            <a:r>
              <a:rPr lang="en-US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Реализуемые инициативы</a:t>
            </a:r>
            <a:endParaRPr 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07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WORK\Projects\MISC\MKS\presentation\NEW_Backgrounds\B_02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Диаграмма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066359"/>
              </p:ext>
            </p:extLst>
          </p:nvPr>
        </p:nvGraphicFramePr>
        <p:xfrm>
          <a:off x="575937" y="3645184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1" name="Диаграмма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264764"/>
              </p:ext>
            </p:extLst>
          </p:nvPr>
        </p:nvGraphicFramePr>
        <p:xfrm>
          <a:off x="549018" y="5292803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4" name="Диаграмма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594104"/>
              </p:ext>
            </p:extLst>
          </p:nvPr>
        </p:nvGraphicFramePr>
        <p:xfrm>
          <a:off x="5572132" y="4857760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8" name="Диаграмма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320727"/>
              </p:ext>
            </p:extLst>
          </p:nvPr>
        </p:nvGraphicFramePr>
        <p:xfrm>
          <a:off x="5885158" y="4401088"/>
          <a:ext cx="3062315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Союз «МКС»: Стратегические инициативы Концепции развития </a:t>
            </a:r>
            <a:r>
              <a:rPr lang="ru-RU" altLang="ru-RU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медиакоммуникационной</a:t>
            </a:r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отрасли до 2025 года</a:t>
            </a:r>
            <a:endParaRPr lang="ru-RU" dirty="0">
              <a:solidFill>
                <a:schemeClr val="bg1"/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88640"/>
            <a:ext cx="8424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Перспективный размер рынка и эффект от реализации Концепции развития отрасли – 616 млрд. руб.</a:t>
            </a:r>
            <a:endParaRPr lang="ru-RU" altLang="ru-RU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611560" y="1579733"/>
            <a:ext cx="6696744" cy="4013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R="0" indent="-27432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1900" baseline="0">
                <a:latin typeface="Arial Narrow" panose="020B0606020202030204" pitchFamily="34" charset="0"/>
              </a:defRPr>
            </a:lvl1pPr>
            <a:lvl2pPr marL="274320" indent="-27432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2000">
                <a:latin typeface="Georgia" pitchFamily="18" charset="0"/>
              </a:defRPr>
            </a:lvl2pPr>
            <a:lvl3pPr marL="548640" indent="-27432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2000">
                <a:latin typeface="Georgia" pitchFamily="18" charset="0"/>
              </a:defRPr>
            </a:lvl3pPr>
            <a:lvl4pPr marL="822960" indent="-27432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2000">
                <a:latin typeface="Georgia" pitchFamily="18" charset="0"/>
              </a:defRPr>
            </a:lvl4pPr>
            <a:lvl5pPr marL="1097280" indent="-27432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2000" baseline="0">
                <a:latin typeface="Georgia" pitchFamily="18" charset="0"/>
              </a:defRPr>
            </a:lvl5pPr>
            <a:lvl6pPr marL="274320" marR="0" indent="-274320" fontAlgn="auto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baseline="0">
                <a:latin typeface="Georgia" pitchFamily="18" charset="0"/>
              </a:defRPr>
            </a:lvl6pPr>
            <a:lvl7pPr marL="548640" indent="-27432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baseline="0">
                <a:latin typeface="Georgia" pitchFamily="18" charset="0"/>
              </a:defRPr>
            </a:lvl7pPr>
            <a:lvl8pPr marL="822960" indent="-27432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baseline="0">
                <a:latin typeface="Georgia" pitchFamily="18" charset="0"/>
              </a:defRPr>
            </a:lvl8pPr>
            <a:lvl9pPr marL="0" indent="-27432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baseline="0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defTabSz="1007943">
              <a:buClr>
                <a:srgbClr val="000000"/>
              </a:buClr>
            </a:pPr>
            <a:r>
              <a:rPr lang="ru-RU" sz="1323" b="1" dirty="0">
                <a:latin typeface="Open Sans"/>
              </a:rPr>
              <a:t>ЭФФЕКТ ОТ РЕАЛИЗАЦИИ КОНЦЕПЦИИ </a:t>
            </a:r>
            <a:r>
              <a:rPr lang="en-GB" sz="1323" b="1" dirty="0">
                <a:latin typeface="Open Sans"/>
              </a:rPr>
              <a:t>[</a:t>
            </a:r>
            <a:r>
              <a:rPr lang="ru-RU" sz="1323" b="1" dirty="0">
                <a:latin typeface="Open Sans"/>
              </a:rPr>
              <a:t>млрд. </a:t>
            </a:r>
            <a:r>
              <a:rPr lang="ru-RU" sz="1323" b="1" dirty="0" err="1">
                <a:latin typeface="Open Sans"/>
              </a:rPr>
              <a:t>руб</a:t>
            </a:r>
            <a:r>
              <a:rPr lang="en-GB" sz="1323" b="1" dirty="0">
                <a:latin typeface="Open Sans"/>
              </a:rPr>
              <a:t>.]</a:t>
            </a:r>
            <a:endParaRPr lang="ru-RU" sz="1323" b="1" dirty="0">
              <a:latin typeface="Open Sans"/>
            </a:endParaRPr>
          </a:p>
        </p:txBody>
      </p:sp>
      <p:sp>
        <p:nvSpPr>
          <p:cNvPr id="49" name="TextBox 48"/>
          <p:cNvSpPr txBox="1">
            <a:spLocks/>
          </p:cNvSpPr>
          <p:nvPr/>
        </p:nvSpPr>
        <p:spPr>
          <a:xfrm>
            <a:off x="7092280" y="2020370"/>
            <a:ext cx="1800200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 defTabSz="1007943"/>
            <a:r>
              <a:rPr lang="ru-RU" sz="1400" b="1" dirty="0">
                <a:latin typeface="Open Sans"/>
                <a:cs typeface="Arial" pitchFamily="34" charset="0"/>
              </a:rPr>
              <a:t>ОНЛАЙН-ВИДЕО</a:t>
            </a:r>
          </a:p>
        </p:txBody>
      </p:sp>
      <p:sp>
        <p:nvSpPr>
          <p:cNvPr id="52" name="TextBox 51"/>
          <p:cNvSpPr txBox="1">
            <a:spLocks/>
          </p:cNvSpPr>
          <p:nvPr/>
        </p:nvSpPr>
        <p:spPr>
          <a:xfrm>
            <a:off x="3150128" y="2250087"/>
            <a:ext cx="5742352" cy="1293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174625" indent="-174625">
              <a:spcAft>
                <a:spcPts val="400"/>
              </a:spcAft>
              <a:buFont typeface="Wingdings" panose="05000000000000000000" pitchFamily="2" charset="2"/>
              <a:buChar char="ü"/>
              <a:defRPr sz="1000" b="1">
                <a:latin typeface="Arial Narrow" panose="020B0606020202030204" pitchFamily="34" charset="0"/>
              </a:defRPr>
            </a:lvl1pPr>
          </a:lstStyle>
          <a:p>
            <a:pPr marL="0" indent="0" algn="r" defTabSz="1007943">
              <a:buNone/>
            </a:pPr>
            <a:r>
              <a:rPr lang="ru-RU" sz="1400" b="0" dirty="0">
                <a:latin typeface="Open Sans"/>
              </a:rPr>
              <a:t>Реализация инициативы по </a:t>
            </a:r>
            <a:r>
              <a:rPr lang="ru-RU" sz="1400" dirty="0">
                <a:latin typeface="Open Sans"/>
              </a:rPr>
              <a:t>борьбе с пиратством </a:t>
            </a:r>
            <a:r>
              <a:rPr lang="ru-RU" sz="1400" b="0" dirty="0">
                <a:latin typeface="Open Sans"/>
              </a:rPr>
              <a:t>и частичное объединение игроков отрасли для </a:t>
            </a:r>
            <a:r>
              <a:rPr lang="ru-RU" sz="1400" dirty="0">
                <a:latin typeface="Open Sans"/>
              </a:rPr>
              <a:t>создания крупных онлайн-видео платформ </a:t>
            </a:r>
            <a:r>
              <a:rPr lang="ru-RU" sz="1400" b="0" dirty="0">
                <a:latin typeface="Open Sans"/>
              </a:rPr>
              <a:t>с привлекательными библиотеками контента позволят ускорить проникновение </a:t>
            </a:r>
            <a:r>
              <a:rPr lang="en-GB" sz="1400" b="0" dirty="0">
                <a:latin typeface="Open Sans"/>
              </a:rPr>
              <a:t>SVOD/TVOD </a:t>
            </a:r>
            <a:r>
              <a:rPr lang="ru-RU" sz="1400" b="0" dirty="0">
                <a:latin typeface="Open Sans"/>
              </a:rPr>
              <a:t>моделей и обеспечат возможность дополнительной монетизации по </a:t>
            </a:r>
            <a:r>
              <a:rPr lang="en-US" sz="1400" b="0" dirty="0">
                <a:latin typeface="Open Sans"/>
              </a:rPr>
              <a:t>AVOD </a:t>
            </a:r>
            <a:r>
              <a:rPr lang="ru-RU" sz="1400" b="0" dirty="0">
                <a:latin typeface="Open Sans"/>
              </a:rPr>
              <a:t>модели</a:t>
            </a:r>
          </a:p>
        </p:txBody>
      </p:sp>
      <p:sp>
        <p:nvSpPr>
          <p:cNvPr id="53" name="TextBox 52"/>
          <p:cNvSpPr txBox="1">
            <a:spLocks/>
          </p:cNvSpPr>
          <p:nvPr/>
        </p:nvSpPr>
        <p:spPr>
          <a:xfrm>
            <a:off x="7092280" y="3457029"/>
            <a:ext cx="1800200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 defTabSz="1007943"/>
            <a:r>
              <a:rPr lang="ru-RU" sz="1400" b="1" dirty="0" smtClean="0">
                <a:latin typeface="Open Sans"/>
                <a:cs typeface="Arial" pitchFamily="34" charset="0"/>
              </a:rPr>
              <a:t>ПЛАТНОЕ </a:t>
            </a:r>
            <a:r>
              <a:rPr lang="ru-RU" sz="1400" b="1" dirty="0">
                <a:latin typeface="Open Sans"/>
                <a:cs typeface="Arial" pitchFamily="34" charset="0"/>
              </a:rPr>
              <a:t>ТВ</a:t>
            </a:r>
          </a:p>
        </p:txBody>
      </p:sp>
      <p:sp>
        <p:nvSpPr>
          <p:cNvPr id="55" name="TextBox 54"/>
          <p:cNvSpPr txBox="1">
            <a:spLocks/>
          </p:cNvSpPr>
          <p:nvPr/>
        </p:nvSpPr>
        <p:spPr>
          <a:xfrm>
            <a:off x="3253372" y="3681727"/>
            <a:ext cx="5639108" cy="11874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174625" indent="-174625">
              <a:spcAft>
                <a:spcPts val="400"/>
              </a:spcAft>
              <a:buFont typeface="Wingdings" panose="05000000000000000000" pitchFamily="2" charset="2"/>
              <a:buChar char="ü"/>
              <a:defRPr sz="1000" b="1">
                <a:latin typeface="Arial Narrow" panose="020B0606020202030204" pitchFamily="34" charset="0"/>
              </a:defRPr>
            </a:lvl1pPr>
          </a:lstStyle>
          <a:p>
            <a:pPr marL="0" indent="0" algn="r" defTabSz="1007943">
              <a:buNone/>
            </a:pPr>
            <a:r>
              <a:rPr lang="ru-RU" sz="1400" dirty="0">
                <a:latin typeface="Open Sans"/>
              </a:rPr>
              <a:t>Предоставление эксклюзивного премьерного контента и распространение услуг</a:t>
            </a:r>
            <a:r>
              <a:rPr lang="en-GB" sz="1400" dirty="0">
                <a:latin typeface="Open Sans"/>
              </a:rPr>
              <a:t> TVE</a:t>
            </a:r>
            <a:r>
              <a:rPr lang="ru-RU" sz="1400" dirty="0">
                <a:latin typeface="Open Sans"/>
              </a:rPr>
              <a:t> </a:t>
            </a:r>
            <a:r>
              <a:rPr lang="ru-RU" sz="1400" b="0" dirty="0">
                <a:latin typeface="Open Sans"/>
              </a:rPr>
              <a:t>увеличат готовность </a:t>
            </a:r>
            <a:r>
              <a:rPr lang="ru-RU" sz="1400" b="0" dirty="0" smtClean="0">
                <a:latin typeface="Open Sans"/>
              </a:rPr>
              <a:t>пользователя </a:t>
            </a:r>
            <a:r>
              <a:rPr lang="ru-RU" sz="1400" b="0" dirty="0">
                <a:latin typeface="Open Sans"/>
              </a:rPr>
              <a:t>платить за сервисы платного ТВ. Рост </a:t>
            </a:r>
            <a:r>
              <a:rPr lang="ru-RU" sz="1400" b="0" dirty="0" smtClean="0">
                <a:latin typeface="Open Sans"/>
              </a:rPr>
              <a:t>п</a:t>
            </a:r>
            <a:r>
              <a:rPr lang="ru-RU" sz="1400" dirty="0" smtClean="0">
                <a:latin typeface="Open Sans"/>
              </a:rPr>
              <a:t>роникновения </a:t>
            </a:r>
            <a:r>
              <a:rPr lang="ru-RU" sz="1400" dirty="0">
                <a:latin typeface="Open Sans"/>
              </a:rPr>
              <a:t>домашних технологий </a:t>
            </a:r>
            <a:r>
              <a:rPr lang="ru-RU" sz="1400" b="0" dirty="0">
                <a:latin typeface="Open Sans"/>
              </a:rPr>
              <a:t>повышает требование к качеству сигнала и стимулирует миграцию абонентской базы в сегменты </a:t>
            </a:r>
            <a:r>
              <a:rPr lang="en-GB" sz="1400" b="0" dirty="0">
                <a:latin typeface="Open Sans"/>
              </a:rPr>
              <a:t>IPTV </a:t>
            </a:r>
            <a:r>
              <a:rPr lang="ru-RU" sz="1400" b="0" dirty="0">
                <a:latin typeface="Open Sans"/>
              </a:rPr>
              <a:t>и цифрового кабельного ТВ</a:t>
            </a:r>
          </a:p>
        </p:txBody>
      </p:sp>
      <p:sp>
        <p:nvSpPr>
          <p:cNvPr id="56" name="TextBox 55"/>
          <p:cNvSpPr txBox="1">
            <a:spLocks/>
          </p:cNvSpPr>
          <p:nvPr/>
        </p:nvSpPr>
        <p:spPr>
          <a:xfrm>
            <a:off x="7092280" y="5013176"/>
            <a:ext cx="1800200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 defTabSz="1007943"/>
            <a:r>
              <a:rPr lang="ru-RU" sz="1400" b="1" dirty="0">
                <a:latin typeface="Open Sans"/>
                <a:cs typeface="Arial" pitchFamily="34" charset="0"/>
              </a:rPr>
              <a:t>БШПД</a:t>
            </a:r>
          </a:p>
        </p:txBody>
      </p:sp>
      <p:sp>
        <p:nvSpPr>
          <p:cNvPr id="57" name="TextBox 56"/>
          <p:cNvSpPr txBox="1">
            <a:spLocks/>
          </p:cNvSpPr>
          <p:nvPr/>
        </p:nvSpPr>
        <p:spPr>
          <a:xfrm>
            <a:off x="3094131" y="5243769"/>
            <a:ext cx="5798349" cy="8481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174625" indent="-174625">
              <a:spcAft>
                <a:spcPts val="400"/>
              </a:spcAft>
              <a:buFont typeface="Wingdings" panose="05000000000000000000" pitchFamily="2" charset="2"/>
              <a:buChar char="ü"/>
              <a:defRPr sz="1000" b="1">
                <a:latin typeface="Arial Narrow" panose="020B0606020202030204" pitchFamily="34" charset="0"/>
              </a:defRPr>
            </a:lvl1pPr>
          </a:lstStyle>
          <a:p>
            <a:pPr marL="0" indent="0" algn="r" defTabSz="1007943">
              <a:buNone/>
            </a:pPr>
            <a:r>
              <a:rPr lang="ru-RU" sz="1400" dirty="0">
                <a:latin typeface="Open Sans"/>
              </a:rPr>
              <a:t>Быстрое развитие инфраструктуры</a:t>
            </a:r>
            <a:r>
              <a:rPr lang="ru-RU" sz="1400" b="0" dirty="0">
                <a:latin typeface="Open Sans"/>
              </a:rPr>
              <a:t> обеспечит технологическую базу для реализации концепции «бесшовного» потребления всегда и везде, где </a:t>
            </a:r>
            <a:r>
              <a:rPr lang="ru-RU" sz="1400" dirty="0">
                <a:latin typeface="Open Sans"/>
              </a:rPr>
              <a:t>ключевую роль </a:t>
            </a:r>
            <a:r>
              <a:rPr lang="ru-RU" sz="1400" b="0" dirty="0">
                <a:latin typeface="Open Sans"/>
              </a:rPr>
              <a:t>будет играть </a:t>
            </a:r>
            <a:r>
              <a:rPr lang="ru-RU" sz="1400" dirty="0">
                <a:latin typeface="Open Sans"/>
              </a:rPr>
              <a:t>качество доступа</a:t>
            </a:r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500034" y="2428868"/>
          <a:ext cx="27940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9" imgW="2543243" imgH="3152685" progId="MSGraph.Chart.8">
                  <p:embed followColorScheme="full"/>
                </p:oleObj>
              </mc:Choice>
              <mc:Fallback>
                <p:oleObj name="Chart" r:id="rId9" imgW="2543243" imgH="3152685" progId="MSGraph.Chart.8">
                  <p:embed followColorScheme="full"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428868"/>
                        <a:ext cx="2794000" cy="346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 Placeholder 2"/>
          <p:cNvSpPr>
            <a:spLocks noGrp="1"/>
          </p:cNvSpPr>
          <p:nvPr/>
        </p:nvSpPr>
        <p:spPr bwMode="gray">
          <a:xfrm>
            <a:off x="1711427" y="2235954"/>
            <a:ext cx="348236" cy="25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9749" tIns="0" rIns="29749" bIns="0" numCol="1" spcCol="0" anchor="b" anchorCtr="0">
            <a:no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25FAC4F4-524A-4596-90EE-43B1C946059F}" type="datetime'''''''''''61''''''''''''''6'''''''''''''''''''''''''''''''''''">
              <a:rPr lang="en-US" sz="1653" b="1">
                <a:latin typeface="Open Sans"/>
                <a:sym typeface="Arial Narrow" panose="020B0606020202030204" pitchFamily="34" charset="0"/>
              </a:rPr>
              <a:pPr indent="0" algn="ctr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616</a:t>
            </a:fld>
            <a:endParaRPr lang="ru-RU" sz="1653" b="1" dirty="0">
              <a:latin typeface="Open Sans"/>
              <a:sym typeface="Arial Narrow" panose="020B0606020202030204" pitchFamily="34" charset="0"/>
            </a:endParaRPr>
          </a:p>
        </p:txBody>
      </p:sp>
      <p:sp>
        <p:nvSpPr>
          <p:cNvPr id="60" name="Text Placeholder 21"/>
          <p:cNvSpPr>
            <a:spLocks noGrp="1"/>
          </p:cNvSpPr>
          <p:nvPr/>
        </p:nvSpPr>
        <p:spPr bwMode="gray">
          <a:xfrm>
            <a:off x="2542642" y="2286703"/>
            <a:ext cx="395483" cy="20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4499" tIns="0" rIns="24499" bIns="0" numCol="1" spcCol="0" anchor="b" anchorCtr="0">
            <a:no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ru-RU" sz="1323" b="1" dirty="0" smtClean="0">
                <a:latin typeface="Open Sans"/>
                <a:sym typeface="Arial Narrow" panose="020B0606020202030204" pitchFamily="34" charset="0"/>
              </a:rPr>
              <a:t>7.507</a:t>
            </a:r>
            <a:endParaRPr lang="ru-RU" sz="1323" b="1" dirty="0">
              <a:latin typeface="Open Sans"/>
              <a:sym typeface="Arial Narrow" panose="020B0606020202030204" pitchFamily="34" charset="0"/>
            </a:endParaRPr>
          </a:p>
        </p:txBody>
      </p:sp>
      <p:sp>
        <p:nvSpPr>
          <p:cNvPr id="61" name="Text Placeholder 16"/>
          <p:cNvSpPr>
            <a:spLocks noGrp="1"/>
          </p:cNvSpPr>
          <p:nvPr/>
        </p:nvSpPr>
        <p:spPr bwMode="auto">
          <a:xfrm>
            <a:off x="539553" y="5889797"/>
            <a:ext cx="818392" cy="37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9CA70636-54D2-4763-825B-A9C9779AADBC}" type="datetime'''''2015''-20''''25''&#10;''''''''''(''Запа''''с''н''ой)'''">
              <a:rPr lang="en-US" sz="1213">
                <a:latin typeface="Open Sans"/>
                <a:sym typeface="Arial Narrow" panose="020B0606020202030204" pitchFamily="34" charset="0"/>
              </a:rPr>
              <a:pPr indent="0" algn="ctr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2015-2025
(Запасной)</a:t>
            </a:fld>
            <a:endParaRPr lang="ru-RU" sz="1213" dirty="0">
              <a:latin typeface="Open Sans"/>
              <a:sym typeface="Arial Narrow" panose="020B0606020202030204" pitchFamily="34" charset="0"/>
            </a:endParaRPr>
          </a:p>
        </p:txBody>
      </p:sp>
      <p:sp>
        <p:nvSpPr>
          <p:cNvPr id="62" name="Text Placeholder 17"/>
          <p:cNvSpPr>
            <a:spLocks noGrp="1"/>
          </p:cNvSpPr>
          <p:nvPr/>
        </p:nvSpPr>
        <p:spPr bwMode="auto">
          <a:xfrm>
            <a:off x="1308945" y="5889797"/>
            <a:ext cx="1123451" cy="37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ru-RU" sz="1213" dirty="0">
                <a:latin typeface="Open Sans"/>
                <a:sym typeface="Arial Narrow" panose="020B0606020202030204" pitchFamily="34" charset="0"/>
              </a:rPr>
              <a:t>ЭФФЕКТ КОНЦЕПЦИИ</a:t>
            </a:r>
          </a:p>
        </p:txBody>
      </p:sp>
      <p:sp>
        <p:nvSpPr>
          <p:cNvPr id="63" name="Text Placeholder 18"/>
          <p:cNvSpPr>
            <a:spLocks noGrp="1"/>
          </p:cNvSpPr>
          <p:nvPr/>
        </p:nvSpPr>
        <p:spPr bwMode="auto">
          <a:xfrm>
            <a:off x="2432396" y="5889797"/>
            <a:ext cx="820976" cy="37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fld id="{22C3AF9F-B202-4535-99B9-F4F0295D1C45}" type="datetime'2''01''''''5-2''02''5''''&#10;(Б''''''''а''зов''ый'''''''''''')'''">
              <a:rPr lang="en-US" sz="1213">
                <a:latin typeface="Open Sans"/>
                <a:sym typeface="Arial Narrow" panose="020B0606020202030204" pitchFamily="34" charset="0"/>
              </a:rPr>
              <a:pPr indent="0" algn="ctr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t>2015-2025
(Базовый)</a:t>
            </a:fld>
            <a:endParaRPr lang="ru-RU" sz="1213" dirty="0">
              <a:latin typeface="Open Sans"/>
              <a:sym typeface="Arial Narrow" panose="020B0606020202030204" pitchFamily="34" charset="0"/>
            </a:endParaRPr>
          </a:p>
        </p:txBody>
      </p:sp>
      <p:sp>
        <p:nvSpPr>
          <p:cNvPr id="64" name="Text Placeholder 19"/>
          <p:cNvSpPr>
            <a:spLocks noGrp="1"/>
          </p:cNvSpPr>
          <p:nvPr/>
        </p:nvSpPr>
        <p:spPr bwMode="gray">
          <a:xfrm>
            <a:off x="831216" y="5258075"/>
            <a:ext cx="395483" cy="20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4499" tIns="0" rIns="24499" bIns="0" numCol="1" spcCol="0" anchor="b" anchorCtr="0">
            <a:no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ru-RU" sz="1323" b="1" dirty="0" smtClean="0">
                <a:latin typeface="Open Sans"/>
                <a:sym typeface="Arial Narrow" panose="020B0606020202030204" pitchFamily="34" charset="0"/>
              </a:rPr>
              <a:t>6.892</a:t>
            </a:r>
            <a:endParaRPr lang="ru-RU" sz="1323" b="1" dirty="0">
              <a:latin typeface="Open Sans"/>
              <a:sym typeface="Arial Narrow" panose="020B0606020202030204" pitchFamily="34" charset="0"/>
            </a:endParaRPr>
          </a:p>
        </p:txBody>
      </p:sp>
      <p:cxnSp>
        <p:nvCxnSpPr>
          <p:cNvPr id="65" name="Straight Connector 74"/>
          <p:cNvCxnSpPr/>
          <p:nvPr/>
        </p:nvCxnSpPr>
        <p:spPr bwMode="auto">
          <a:xfrm>
            <a:off x="1270446" y="5487314"/>
            <a:ext cx="377984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75"/>
          <p:cNvCxnSpPr/>
          <p:nvPr/>
        </p:nvCxnSpPr>
        <p:spPr bwMode="auto">
          <a:xfrm>
            <a:off x="2120909" y="2515942"/>
            <a:ext cx="377984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07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WORK\Projects\MISC\MKS\presentation\NEW_Backgrounds\B_0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Диаграмма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066359"/>
              </p:ext>
            </p:extLst>
          </p:nvPr>
        </p:nvGraphicFramePr>
        <p:xfrm>
          <a:off x="575937" y="3645184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1" name="Диаграмма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264764"/>
              </p:ext>
            </p:extLst>
          </p:nvPr>
        </p:nvGraphicFramePr>
        <p:xfrm>
          <a:off x="549018" y="5292803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4" name="Диаграмма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594104"/>
              </p:ext>
            </p:extLst>
          </p:nvPr>
        </p:nvGraphicFramePr>
        <p:xfrm>
          <a:off x="5572132" y="4857760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8" name="Диаграмма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320727"/>
              </p:ext>
            </p:extLst>
          </p:nvPr>
        </p:nvGraphicFramePr>
        <p:xfrm>
          <a:off x="5885158" y="4401088"/>
          <a:ext cx="3062315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Союз «МКС»: Стратегические инициативы Концепции развития </a:t>
            </a:r>
            <a:r>
              <a:rPr lang="ru-RU" altLang="ru-RU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медиакоммуникационной</a:t>
            </a:r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отрасли до 2025 года</a:t>
            </a:r>
            <a:endParaRPr lang="ru-RU" dirty="0">
              <a:solidFill>
                <a:schemeClr val="bg1"/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88640"/>
            <a:ext cx="8424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ИРИ: Программа развития российского сегмента сети Интернет и связанных с ней отраслей экономики</a:t>
            </a:r>
            <a:endParaRPr lang="ru-RU" sz="2000" b="1" dirty="0"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340768"/>
            <a:ext cx="842493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600" b="1" dirty="0"/>
              <a:t>25 июня 2015 г.</a:t>
            </a:r>
            <a:r>
              <a:rPr lang="ru-RU" sz="1600" dirty="0"/>
              <a:t> состоялось </a:t>
            </a:r>
            <a:r>
              <a:rPr lang="ru-RU" sz="1600" b="1" dirty="0"/>
              <a:t>первое заседание Программного комитета Института Развития Интернета (ПК ИРИ)</a:t>
            </a:r>
            <a:r>
              <a:rPr lang="ru-RU" sz="1600" dirty="0"/>
              <a:t>, в ходе которого членами Совета ИРИ обсуждалась концепция Президентской программы развития Интернета</a:t>
            </a:r>
            <a:r>
              <a:rPr lang="ru-RU" sz="16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600" dirty="0" smtClean="0"/>
              <a:t>в </a:t>
            </a:r>
            <a:r>
              <a:rPr lang="ru-RU" sz="1600" dirty="0"/>
              <a:t>работе Экспертного совета ИРИ </a:t>
            </a:r>
            <a:r>
              <a:rPr lang="ru-RU" sz="1600" dirty="0" smtClean="0"/>
              <a:t>по подготовке </a:t>
            </a:r>
            <a:r>
              <a:rPr lang="ru-RU" sz="1600" dirty="0"/>
              <a:t>Президентской программы развития Интернета </a:t>
            </a:r>
            <a:r>
              <a:rPr lang="ru-RU" sz="1600" dirty="0" smtClean="0"/>
              <a:t>приняли </a:t>
            </a:r>
            <a:r>
              <a:rPr lang="ru-RU" sz="1600" dirty="0"/>
              <a:t>участие 848 экспертов, распределенных по 25 экосистемам </a:t>
            </a:r>
            <a:r>
              <a:rPr lang="ru-RU" sz="1600" dirty="0" smtClean="0"/>
              <a:t>Рунета.</a:t>
            </a:r>
            <a:endParaRPr lang="ru-RU" sz="16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600" b="1" dirty="0" smtClean="0"/>
              <a:t>5 </a:t>
            </a:r>
            <a:r>
              <a:rPr lang="ru-RU" sz="1600" b="1" dirty="0"/>
              <a:t>октября 2015 г.</a:t>
            </a:r>
            <a:r>
              <a:rPr lang="ru-RU" sz="1600" dirty="0"/>
              <a:t> в Администрации Президента Российской Федерации </a:t>
            </a:r>
            <a:r>
              <a:rPr lang="ru-RU" sz="1600" b="1" dirty="0"/>
              <a:t>Наблюдательный Совет </a:t>
            </a:r>
            <a:r>
              <a:rPr lang="ru-RU" sz="1600" b="1" dirty="0" smtClean="0"/>
              <a:t>ИРИ представил свои предложения по </a:t>
            </a:r>
            <a:r>
              <a:rPr lang="ru-RU" sz="1600" b="1" dirty="0"/>
              <a:t>формированию долгосрочной Программы развития российского сегмента сети Интернет </a:t>
            </a:r>
            <a:r>
              <a:rPr lang="ru-RU" sz="1600" dirty="0"/>
              <a:t>и связанных с ней отраслей экономики Первому заместителю руководителя Администрации Президента Российской Федерации Вячеславу Володину и Министру связи и массовых коммуникаций Российской Федерации Николаю Никифорову.</a:t>
            </a:r>
            <a:endParaRPr lang="ru-RU" sz="1600" b="1" dirty="0" smtClean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600" b="1" dirty="0"/>
              <a:t>21 и 22 декабря 2015 г. </a:t>
            </a:r>
            <a:r>
              <a:rPr lang="ru-RU" sz="1600" dirty="0" smtClean="0"/>
              <a:t>был проведен </a:t>
            </a:r>
            <a:r>
              <a:rPr lang="ru-RU" sz="1600" b="1" dirty="0" smtClean="0"/>
              <a:t>Первый Российский </a:t>
            </a:r>
            <a:r>
              <a:rPr lang="ru-RU" sz="1600" b="1" dirty="0"/>
              <a:t>Форум «Интернет-экономика</a:t>
            </a:r>
            <a:r>
              <a:rPr lang="ru-RU" sz="1600" b="1" dirty="0" smtClean="0"/>
              <a:t>», </a:t>
            </a:r>
            <a:r>
              <a:rPr lang="ru-RU" sz="1600" dirty="0" smtClean="0"/>
              <a:t>на </a:t>
            </a:r>
            <a:r>
              <a:rPr lang="ru-RU" sz="1600" dirty="0"/>
              <a:t>котором ведущие представители отрасли и государства обсудили роль интернета, как драйвера экономического развития России. В работе Форума принял участие Президент РФ Владимир Путин</a:t>
            </a:r>
            <a:r>
              <a:rPr lang="ru-RU" sz="16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600" b="1" dirty="0"/>
              <a:t>Итоги работы </a:t>
            </a:r>
            <a:r>
              <a:rPr lang="ru-RU" sz="1600" dirty="0"/>
              <a:t>экспертов всей отрасли по ключевым направлениям экономики </a:t>
            </a:r>
            <a:r>
              <a:rPr lang="ru-RU" sz="1600" dirty="0" smtClean="0"/>
              <a:t>были представлены Президенту России</a:t>
            </a:r>
            <a:r>
              <a:rPr lang="ru-RU" sz="1600" dirty="0"/>
              <a:t>. Главным итогом </a:t>
            </a:r>
            <a:r>
              <a:rPr lang="ru-RU" sz="1600" dirty="0" smtClean="0"/>
              <a:t>Форума </a:t>
            </a:r>
            <a:r>
              <a:rPr lang="ru-RU" sz="1600" dirty="0"/>
              <a:t>стал согласованный всеми участниками набор шагов и действий по развитию Интернета во всех связанных отраслях </a:t>
            </a:r>
            <a:r>
              <a:rPr lang="ru-RU" sz="1600" dirty="0" smtClean="0"/>
              <a:t>экономики (</a:t>
            </a:r>
            <a:r>
              <a:rPr lang="ru-RU" sz="1600" b="1" dirty="0" smtClean="0"/>
              <a:t>Дорожная карта «</a:t>
            </a:r>
            <a:r>
              <a:rPr lang="ru-RU" sz="1600" b="1" dirty="0" err="1" smtClean="0"/>
              <a:t>Интернет+Медиа</a:t>
            </a:r>
            <a:r>
              <a:rPr lang="ru-RU" sz="1600" b="1" dirty="0" smtClean="0"/>
              <a:t>»</a:t>
            </a:r>
            <a:r>
              <a:rPr lang="ru-RU" sz="1600" dirty="0" smtClean="0"/>
              <a:t>).</a:t>
            </a:r>
            <a:endParaRPr lang="ru-RU" alt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22707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WORK\Projects\MISC\MKS\presentation\NEW_Backgrounds\B_0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Диаграмма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066359"/>
              </p:ext>
            </p:extLst>
          </p:nvPr>
        </p:nvGraphicFramePr>
        <p:xfrm>
          <a:off x="575937" y="3645184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1" name="Диаграмма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264764"/>
              </p:ext>
            </p:extLst>
          </p:nvPr>
        </p:nvGraphicFramePr>
        <p:xfrm>
          <a:off x="549018" y="5292803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4" name="Диаграмма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594104"/>
              </p:ext>
            </p:extLst>
          </p:nvPr>
        </p:nvGraphicFramePr>
        <p:xfrm>
          <a:off x="5572132" y="4857760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8" name="Диаграмма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320727"/>
              </p:ext>
            </p:extLst>
          </p:nvPr>
        </p:nvGraphicFramePr>
        <p:xfrm>
          <a:off x="5885158" y="4401088"/>
          <a:ext cx="3062315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Союз «МКС»: Стратегические инициативы Концепции развития </a:t>
            </a:r>
            <a:r>
              <a:rPr lang="ru-RU" altLang="ru-RU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медиакоммуникационной</a:t>
            </a:r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отрасли до 2025 года</a:t>
            </a:r>
            <a:endParaRPr lang="ru-RU" dirty="0">
              <a:solidFill>
                <a:schemeClr val="bg1"/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88640"/>
            <a:ext cx="8424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Дорожная карта «</a:t>
            </a:r>
            <a:r>
              <a:rPr lang="ru-RU" altLang="ru-RU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Интернет+</a:t>
            </a:r>
            <a:r>
              <a:rPr lang="ru-RU" alt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</a:t>
            </a:r>
            <a:r>
              <a:rPr lang="ru-RU" alt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b="1" dirty="0">
              <a:latin typeface="Open Sans Light" charset="0"/>
              <a:ea typeface="Open Sans Light" charset="0"/>
              <a:cs typeface="Open Sans Light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776286"/>
              </p:ext>
            </p:extLst>
          </p:nvPr>
        </p:nvGraphicFramePr>
        <p:xfrm>
          <a:off x="251520" y="857232"/>
          <a:ext cx="8640960" cy="566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47900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dirty="0" smtClean="0">
                          <a:effectLst/>
                        </a:rPr>
                        <a:t>разделы</a:t>
                      </a:r>
                      <a:endParaRPr lang="ru-RU" sz="18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99" marR="2899" marT="2899" marB="0" anchor="ctr">
                    <a:solidFill>
                      <a:srgbClr val="963380"/>
                    </a:solidFill>
                  </a:tcPr>
                </a:tc>
              </a:tr>
              <a:tr h="1516849">
                <a:tc>
                  <a:txBody>
                    <a:bodyPr/>
                    <a:lstStyle/>
                    <a:p>
                      <a:pPr marL="342900" indent="-34290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Реализация комплексной программы по снижению уровня пиратского потребления в Российской Федерации.</a:t>
                      </a:r>
                      <a:endParaRPr lang="en-US" sz="180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indent="-34290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Снижение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уровня пиратства и продвижение легального контента</a:t>
                      </a:r>
                    </a:p>
                    <a:p>
                      <a:pPr marL="342900" indent="-34290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Модернизация управления авторскими правами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99" marR="2899" marT="2899" marB="0" anchor="ctr"/>
                </a:tc>
              </a:tr>
              <a:tr h="1388715">
                <a:tc>
                  <a:txBody>
                    <a:bodyPr/>
                    <a:lstStyle/>
                    <a:p>
                      <a:pPr marL="342900" indent="-34290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 startAt="2"/>
                      </a:pPr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Обеспечение условий для устойчивого развития телекоммуникаций посредством повышения прозрачности компаний и устранения инфраструктурных барьеров для их развития.</a:t>
                      </a:r>
                    </a:p>
                    <a:p>
                      <a:pPr marL="342900" indent="-34290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Обеспечение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недискриминационного доступа в жилые дома</a:t>
                      </a:r>
                    </a:p>
                    <a:p>
                      <a:pPr marL="342900" indent="-34290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Доступность и качество БШПД</a:t>
                      </a:r>
                    </a:p>
                  </a:txBody>
                  <a:tcPr marL="2899" marR="2899" marT="2899" marB="0" anchor="ctr"/>
                </a:tc>
              </a:tr>
              <a:tr h="1072629">
                <a:tc>
                  <a:txBody>
                    <a:bodyPr/>
                    <a:lstStyle/>
                    <a:p>
                      <a:pPr marL="342900" indent="-34290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 startAt="3"/>
                      </a:pPr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Стимулирование распространения платной модели потребления и развитие современных сервисов доставки контента.</a:t>
                      </a:r>
                    </a:p>
                    <a:p>
                      <a:pPr marL="342900" indent="-34290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Поддержка производителей контента за счет льготных условия распространения рекламы</a:t>
                      </a:r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899" marR="2899" marT="2899" marB="0" anchor="ctr"/>
                </a:tc>
              </a:tr>
              <a:tr h="1209876">
                <a:tc>
                  <a:txBody>
                    <a:bodyPr/>
                    <a:lstStyle/>
                    <a:p>
                      <a:pPr marL="342900" indent="-34290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 startAt="4"/>
                      </a:pPr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Поддержка перспективных направлений развития отрасли</a:t>
                      </a:r>
                    </a:p>
                    <a:p>
                      <a:pPr marL="342900" indent="-34290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Кросс-платформенные измерения</a:t>
                      </a:r>
                    </a:p>
                    <a:p>
                      <a:pPr marL="342900" indent="-34290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Перспективные бизнес-модели</a:t>
                      </a:r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899" marR="2899" marT="289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07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WORK\Projects\MISC\MKS\presentation\NEW_Backgrounds\B_0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Диаграмма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066359"/>
              </p:ext>
            </p:extLst>
          </p:nvPr>
        </p:nvGraphicFramePr>
        <p:xfrm>
          <a:off x="575937" y="3645184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1" name="Диаграмма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264764"/>
              </p:ext>
            </p:extLst>
          </p:nvPr>
        </p:nvGraphicFramePr>
        <p:xfrm>
          <a:off x="549018" y="5292803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4" name="Диаграмма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594104"/>
              </p:ext>
            </p:extLst>
          </p:nvPr>
        </p:nvGraphicFramePr>
        <p:xfrm>
          <a:off x="5572132" y="4857760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8" name="Диаграмма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320727"/>
              </p:ext>
            </p:extLst>
          </p:nvPr>
        </p:nvGraphicFramePr>
        <p:xfrm>
          <a:off x="5885158" y="4401088"/>
          <a:ext cx="3062315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Союз «МКС»: Стратегические инициативы Концепции развития </a:t>
            </a:r>
            <a:r>
              <a:rPr lang="ru-RU" altLang="ru-RU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медиакоммуникационной</a:t>
            </a:r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отрасли до 2025 года</a:t>
            </a:r>
            <a:endParaRPr lang="ru-RU" dirty="0">
              <a:solidFill>
                <a:schemeClr val="bg1"/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88640"/>
            <a:ext cx="84246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ea typeface="Open Sans Light" charset="0"/>
                <a:cs typeface="Times New Roman" panose="02020603050405020304" pitchFamily="18" charset="0"/>
              </a:rPr>
              <a:t>Законодательные инициативы по развитию </a:t>
            </a:r>
            <a:r>
              <a:rPr lang="ru-RU" sz="2000" b="1" spc="-40" dirty="0" smtClean="0">
                <a:latin typeface="Arial" panose="020B0604020202020204" pitchFamily="34" charset="0"/>
                <a:ea typeface="Open Sans Light" charset="0"/>
                <a:cs typeface="Times New Roman" panose="02020603050405020304" pitchFamily="18" charset="0"/>
              </a:rPr>
              <a:t>отрасли и реализации Дорожной карты «</a:t>
            </a:r>
            <a:r>
              <a:rPr lang="ru-RU" sz="2000" b="1" spc="-40" dirty="0" err="1" smtClean="0">
                <a:latin typeface="Arial" panose="020B0604020202020204" pitchFamily="34" charset="0"/>
                <a:ea typeface="Open Sans Light" charset="0"/>
                <a:cs typeface="Times New Roman" panose="02020603050405020304" pitchFamily="18" charset="0"/>
              </a:rPr>
              <a:t>Интернет+</a:t>
            </a:r>
            <a:r>
              <a:rPr lang="ru-RU" sz="2000" b="1" spc="-40" dirty="0" smtClean="0">
                <a:latin typeface="Arial" panose="020B0604020202020204" pitchFamily="34" charset="0"/>
                <a:ea typeface="Open Sans Light" charset="0"/>
                <a:cs typeface="Times New Roman" panose="02020603050405020304" pitchFamily="18" charset="0"/>
              </a:rPr>
              <a:t> </a:t>
            </a:r>
            <a:r>
              <a:rPr lang="ru-RU" sz="2000" b="1" spc="-40" dirty="0" err="1" smtClean="0">
                <a:latin typeface="Arial" panose="020B0604020202020204" pitchFamily="34" charset="0"/>
                <a:ea typeface="Open Sans Light" charset="0"/>
                <a:cs typeface="Times New Roman" panose="02020603050405020304" pitchFamily="18" charset="0"/>
              </a:rPr>
              <a:t>Медиа</a:t>
            </a:r>
            <a:r>
              <a:rPr lang="ru-RU" sz="2000" b="1" spc="-40" dirty="0" smtClean="0">
                <a:latin typeface="Arial" panose="020B0604020202020204" pitchFamily="34" charset="0"/>
                <a:ea typeface="Open Sans Light" charset="0"/>
                <a:cs typeface="Times New Roman" panose="02020603050405020304" pitchFamily="18" charset="0"/>
              </a:rPr>
              <a:t>»</a:t>
            </a:r>
            <a:r>
              <a:rPr lang="en-US" sz="2000" b="1" spc="-40" dirty="0" smtClean="0">
                <a:latin typeface="Arial" panose="020B0604020202020204" pitchFamily="34" charset="0"/>
                <a:ea typeface="Open Sans Light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b="1" spc="-40" dirty="0" smtClean="0">
                <a:latin typeface="Arial" panose="020B0604020202020204" pitchFamily="34" charset="0"/>
                <a:ea typeface="Open Sans Light" charset="0"/>
                <a:cs typeface="Times New Roman" panose="02020603050405020304" pitchFamily="18" charset="0"/>
              </a:rPr>
              <a:t>(</a:t>
            </a:r>
            <a:r>
              <a:rPr lang="ru-RU" sz="2000" b="1" spc="-40" dirty="0" smtClean="0">
                <a:latin typeface="Arial" panose="020B0604020202020204" pitchFamily="34" charset="0"/>
                <a:ea typeface="Open Sans Light" charset="0"/>
                <a:cs typeface="Times New Roman" panose="02020603050405020304" pitchFamily="18" charset="0"/>
              </a:rPr>
              <a:t>январь-май 2016)</a:t>
            </a:r>
            <a:endParaRPr lang="en-US" sz="2000" b="1" spc="-40" dirty="0" smtClean="0">
              <a:latin typeface="Arial" panose="020B0604020202020204" pitchFamily="34" charset="0"/>
              <a:ea typeface="Open Sans Light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340768"/>
            <a:ext cx="8640960" cy="538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95000"/>
              </a:lnSpc>
            </a:pPr>
            <a:r>
              <a:rPr lang="en-US" sz="1400" b="1" dirty="0" smtClean="0">
                <a:ea typeface="Open Sans Light" charset="0"/>
                <a:cs typeface="Times New Roman" panose="02020603050405020304" pitchFamily="18" charset="0"/>
              </a:rPr>
              <a:t>I. </a:t>
            </a:r>
            <a:r>
              <a:rPr lang="ru-RU" sz="1400" b="1" dirty="0" smtClean="0">
                <a:ea typeface="Open Sans Light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/>
              <a:t>одготовлены предложения по обеспечению </a:t>
            </a:r>
            <a:r>
              <a:rPr lang="ru-RU" sz="1400" b="1" dirty="0" err="1" smtClean="0"/>
              <a:t>недискриминационного</a:t>
            </a:r>
            <a:r>
              <a:rPr lang="ru-RU" sz="1400" b="1" dirty="0" smtClean="0"/>
              <a:t> доступа в многоквартирные жилые дома (п.16 Поручения Президента РФ №Пр-168):</a:t>
            </a:r>
          </a:p>
          <a:p>
            <a:pPr marL="400050" indent="-400050">
              <a:lnSpc>
                <a:spcPct val="95000"/>
              </a:lnSpc>
            </a:pPr>
            <a:r>
              <a:rPr lang="ru-RU" sz="1400" dirty="0" smtClean="0"/>
              <a:t>-       </a:t>
            </a:r>
            <a:r>
              <a:rPr lang="ru-RU" sz="1400" dirty="0" err="1" smtClean="0"/>
              <a:t>Минкомсвязью</a:t>
            </a:r>
            <a:r>
              <a:rPr lang="ru-RU" sz="1400" dirty="0" smtClean="0"/>
              <a:t> России разработан проект </a:t>
            </a:r>
            <a:r>
              <a:rPr lang="ru-RU" sz="1400" dirty="0"/>
              <a:t>Федерального закона </a:t>
            </a:r>
            <a:r>
              <a:rPr lang="ru-RU" sz="1400" dirty="0" smtClean="0"/>
              <a:t>«О внесении </a:t>
            </a:r>
            <a:r>
              <a:rPr lang="ru-RU" sz="1400" dirty="0"/>
              <a:t>изменений в Федеральный закон </a:t>
            </a:r>
            <a:r>
              <a:rPr lang="ru-RU" sz="1400" dirty="0" smtClean="0"/>
              <a:t>«О связи» </a:t>
            </a:r>
            <a:r>
              <a:rPr lang="ru-RU" sz="1400" dirty="0"/>
              <a:t>и иные законодательные акты в части обеспечения права граждан на доступ к </a:t>
            </a:r>
            <a:r>
              <a:rPr lang="ru-RU" sz="1400" dirty="0" smtClean="0"/>
              <a:t>информации»;</a:t>
            </a:r>
          </a:p>
          <a:p>
            <a:pPr marL="400050" indent="-400050">
              <a:lnSpc>
                <a:spcPct val="95000"/>
              </a:lnSpc>
              <a:buFontTx/>
              <a:buChar char="-"/>
            </a:pPr>
            <a:r>
              <a:rPr lang="ru-RU" sz="1400" dirty="0" smtClean="0"/>
              <a:t>проведено обсуждение законопроекта на </a:t>
            </a:r>
            <a:r>
              <a:rPr lang="ru-RU" sz="1400" dirty="0"/>
              <a:t>заседании подгруппы «</a:t>
            </a:r>
            <a:r>
              <a:rPr lang="ru-RU" sz="1400" dirty="0" err="1" smtClean="0"/>
              <a:t>Интернет+Медиа</a:t>
            </a:r>
            <a:r>
              <a:rPr lang="ru-RU" sz="1400" dirty="0"/>
              <a:t>» рабочей группы по использованию </a:t>
            </a:r>
            <a:r>
              <a:rPr lang="ru-RU" sz="1400" dirty="0" smtClean="0"/>
              <a:t>сети </a:t>
            </a:r>
            <a:r>
              <a:rPr lang="ru-RU" sz="1400" dirty="0"/>
              <a:t>«Интернет» в отечественной экономике </a:t>
            </a:r>
            <a:r>
              <a:rPr lang="ru-RU" sz="1400" spc="-20" dirty="0" smtClean="0"/>
              <a:t>с </a:t>
            </a:r>
            <a:r>
              <a:rPr lang="ru-RU" sz="1400" spc="-20" dirty="0"/>
              <a:t>участием представителей Администрации Президента </a:t>
            </a:r>
            <a:r>
              <a:rPr lang="ru-RU" sz="1400" spc="-20" dirty="0" smtClean="0"/>
              <a:t>РФ;</a:t>
            </a:r>
          </a:p>
          <a:p>
            <a:pPr marL="400050" indent="-400050">
              <a:lnSpc>
                <a:spcPct val="95000"/>
              </a:lnSpc>
              <a:buFontTx/>
              <a:buChar char="-"/>
            </a:pPr>
            <a:r>
              <a:rPr lang="ru-RU" sz="1400" spc="-20" dirty="0" smtClean="0"/>
              <a:t>законопроект согласован со всеми </a:t>
            </a:r>
            <a:r>
              <a:rPr lang="ru-RU" sz="1400" spc="-20" dirty="0" err="1" smtClean="0"/>
              <a:t>ФОИВами</a:t>
            </a:r>
            <a:r>
              <a:rPr lang="ru-RU" sz="1400" spc="-20" dirty="0" smtClean="0"/>
              <a:t>; </a:t>
            </a:r>
            <a:endParaRPr lang="en-US" sz="1400" spc="-20" dirty="0" smtClean="0"/>
          </a:p>
          <a:p>
            <a:pPr marL="400050" indent="-400050">
              <a:lnSpc>
                <a:spcPct val="95000"/>
              </a:lnSpc>
            </a:pPr>
            <a:endParaRPr lang="ru-RU" sz="1400" spc="-20" dirty="0" smtClean="0"/>
          </a:p>
          <a:p>
            <a:pPr marL="400050" indent="-400050">
              <a:lnSpc>
                <a:spcPct val="95000"/>
              </a:lnSpc>
            </a:pPr>
            <a:r>
              <a:rPr lang="en-US" sz="1400" b="1" dirty="0" smtClean="0"/>
              <a:t>II</a:t>
            </a:r>
            <a:r>
              <a:rPr lang="ru-RU" sz="1400" b="1" dirty="0" smtClean="0"/>
              <a:t>. Подготовлены предложения по реформированию системы управления авторскими и смежными правами:</a:t>
            </a:r>
          </a:p>
          <a:p>
            <a:pPr marL="180975" indent="-180975">
              <a:lnSpc>
                <a:spcPct val="95000"/>
              </a:lnSpc>
              <a:buFontTx/>
              <a:buChar char="-"/>
            </a:pPr>
            <a:r>
              <a:rPr lang="ru-RU" sz="1400" dirty="0" smtClean="0"/>
              <a:t>разработан проект </a:t>
            </a:r>
            <a:r>
              <a:rPr lang="ru-RU" sz="1400" dirty="0"/>
              <a:t>Федерального закона </a:t>
            </a:r>
            <a:r>
              <a:rPr lang="ru-RU" sz="1400" dirty="0" smtClean="0"/>
              <a:t>«О </a:t>
            </a:r>
            <a:r>
              <a:rPr lang="ru-RU" sz="1400" dirty="0"/>
              <a:t>внесении изменений в часть четвертую Гражданского кодекса Российской </a:t>
            </a:r>
            <a:r>
              <a:rPr lang="ru-RU" sz="1400" dirty="0" smtClean="0"/>
              <a:t>Федерации, а также иные законодательные акты Российской Федерации»;</a:t>
            </a:r>
          </a:p>
          <a:p>
            <a:pPr marL="180975" indent="-180975">
              <a:lnSpc>
                <a:spcPct val="95000"/>
              </a:lnSpc>
              <a:buFontTx/>
              <a:buChar char="-"/>
            </a:pPr>
            <a:r>
              <a:rPr lang="ru-RU" sz="1400" dirty="0" smtClean="0"/>
              <a:t>проведено обсуждение Концепции реформирования системы управления авторскими и смежными правами на заседании рабочей </a:t>
            </a:r>
            <a:r>
              <a:rPr lang="ru-RU" sz="1400" dirty="0"/>
              <a:t>группы  по совершенствованию законодательства в сфере защиты авторских прав Совета по культуре при Председателе Государственной Думы ФС </a:t>
            </a:r>
            <a:r>
              <a:rPr lang="ru-RU" sz="1400" dirty="0" smtClean="0"/>
              <a:t>РФ;</a:t>
            </a:r>
          </a:p>
          <a:p>
            <a:pPr marL="180975" indent="-180975">
              <a:lnSpc>
                <a:spcPct val="95000"/>
              </a:lnSpc>
              <a:buFontTx/>
              <a:buChar char="-"/>
            </a:pPr>
            <a:r>
              <a:rPr lang="ru-RU" sz="1400" dirty="0" smtClean="0"/>
              <a:t>законопроект вынесен на обсуждение с правообладателями – членами рабочей группы;  </a:t>
            </a:r>
            <a:endParaRPr lang="en-US" sz="1400" dirty="0" smtClean="0"/>
          </a:p>
          <a:p>
            <a:pPr marL="180975" indent="-180975">
              <a:lnSpc>
                <a:spcPct val="95000"/>
              </a:lnSpc>
            </a:pPr>
            <a:endParaRPr lang="ru-RU" sz="1400" dirty="0" smtClean="0"/>
          </a:p>
          <a:p>
            <a:pPr marL="180975" indent="-180975">
              <a:lnSpc>
                <a:spcPct val="95000"/>
              </a:lnSpc>
            </a:pPr>
            <a:r>
              <a:rPr lang="en-US" sz="1400" b="1" dirty="0" smtClean="0"/>
              <a:t>III</a:t>
            </a:r>
            <a:r>
              <a:rPr lang="ru-RU" sz="1400" b="1" dirty="0" smtClean="0"/>
              <a:t>. Разрабатываются предложения по регулированию </a:t>
            </a:r>
            <a:r>
              <a:rPr lang="ru-RU" sz="1400" b="1" dirty="0"/>
              <a:t>аудиовизуальных и сервисов обмена </a:t>
            </a:r>
            <a:r>
              <a:rPr lang="ru-RU" sz="1400" b="1" dirty="0" smtClean="0"/>
              <a:t>электронными </a:t>
            </a:r>
            <a:r>
              <a:rPr lang="ru-RU" sz="1400" b="1" dirty="0"/>
              <a:t>сообщениями в сети </a:t>
            </a:r>
            <a:r>
              <a:rPr lang="ru-RU" sz="1400" b="1" dirty="0" smtClean="0"/>
              <a:t>Интернет (</a:t>
            </a:r>
            <a:r>
              <a:rPr lang="ru-RU" sz="1400" b="1" dirty="0" err="1" smtClean="0"/>
              <a:t>ОТТ-сервисы</a:t>
            </a:r>
            <a:r>
              <a:rPr lang="ru-RU" sz="1400" b="1" dirty="0" smtClean="0"/>
              <a:t>):</a:t>
            </a:r>
          </a:p>
          <a:p>
            <a:pPr marL="180975" indent="-180975">
              <a:lnSpc>
                <a:spcPct val="95000"/>
              </a:lnSpc>
              <a:buFontTx/>
              <a:buChar char="-"/>
            </a:pPr>
            <a:r>
              <a:rPr lang="ru-RU" sz="1400" dirty="0" smtClean="0"/>
              <a:t>проведено обсуждение предложений по регулированию аудиовизуальных и сервисов обмена электронными сообщениями в сети Интернет с отраслью;</a:t>
            </a:r>
          </a:p>
          <a:p>
            <a:pPr marL="180975" indent="-180975">
              <a:lnSpc>
                <a:spcPct val="95000"/>
              </a:lnSpc>
              <a:buFontTx/>
              <a:buChar char="-"/>
            </a:pPr>
            <a:r>
              <a:rPr lang="ru-RU" sz="1400" dirty="0" smtClean="0"/>
              <a:t>сформирована рабочая группа по разработке предложений по распространению обязательных общедоступных телеканалов и (или) радиоканалов (ООТРК) операторами ООТРК в сети «Интернет».</a:t>
            </a:r>
          </a:p>
          <a:p>
            <a:pPr marL="180975" indent="-180975">
              <a:lnSpc>
                <a:spcPct val="95000"/>
              </a:lnSpc>
            </a:pP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322707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WORK\Projects\MISC\MKS\presentation\NEW_Backgrounds\B_0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Диаграмма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066359"/>
              </p:ext>
            </p:extLst>
          </p:nvPr>
        </p:nvGraphicFramePr>
        <p:xfrm>
          <a:off x="575937" y="3645184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1" name="Диаграмма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264764"/>
              </p:ext>
            </p:extLst>
          </p:nvPr>
        </p:nvGraphicFramePr>
        <p:xfrm>
          <a:off x="549018" y="5292803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4" name="Диаграмма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594104"/>
              </p:ext>
            </p:extLst>
          </p:nvPr>
        </p:nvGraphicFramePr>
        <p:xfrm>
          <a:off x="5572132" y="4857760"/>
          <a:ext cx="222885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8" name="Диаграмма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320727"/>
              </p:ext>
            </p:extLst>
          </p:nvPr>
        </p:nvGraphicFramePr>
        <p:xfrm>
          <a:off x="5885158" y="4401088"/>
          <a:ext cx="3062315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Союз «МКС»: Стратегические инициативы Концепции развития </a:t>
            </a:r>
            <a:r>
              <a:rPr lang="ru-RU" altLang="ru-RU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медиакоммуникационной</a:t>
            </a:r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отрасли до 2025 года</a:t>
            </a:r>
            <a:endParaRPr lang="ru-RU" dirty="0">
              <a:solidFill>
                <a:schemeClr val="bg1"/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88640"/>
            <a:ext cx="84246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spc="-4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инициатив Дорожной карты «</a:t>
            </a:r>
            <a:r>
              <a:rPr lang="ru-RU" altLang="ru-RU" sz="2000" b="1" spc="-4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Интернет+</a:t>
            </a:r>
            <a:r>
              <a:rPr lang="ru-RU" altLang="ru-RU" sz="2000" b="1" spc="-4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spc="-4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</a:t>
            </a:r>
            <a:r>
              <a:rPr lang="ru-RU" altLang="ru-RU" sz="2000" b="1" spc="-4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alt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Концепции развития </a:t>
            </a:r>
            <a:r>
              <a:rPr lang="ru-RU" altLang="ru-RU" sz="2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медиакоммуникационной</a:t>
            </a:r>
            <a:r>
              <a:rPr lang="ru-RU" alt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отрасли</a:t>
            </a:r>
            <a:br>
              <a:rPr lang="ru-RU" alt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2025 года: стратегия взаимовыгодного развития</a:t>
            </a:r>
            <a:endParaRPr lang="ru-RU" sz="2000" b="1" dirty="0"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412776"/>
            <a:ext cx="842493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Выгоды для государства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/>
              <a:t>Уменьшение </a:t>
            </a:r>
            <a:r>
              <a:rPr lang="en-US" sz="1600" dirty="0" err="1"/>
              <a:t>теневой</a:t>
            </a:r>
            <a:r>
              <a:rPr lang="en-US" sz="1600" dirty="0"/>
              <a:t> </a:t>
            </a:r>
            <a:r>
              <a:rPr lang="en-US" sz="1600" dirty="0" err="1"/>
              <a:t>зоны</a:t>
            </a:r>
            <a:r>
              <a:rPr lang="en-US" sz="1600" dirty="0"/>
              <a:t> </a:t>
            </a:r>
            <a:r>
              <a:rPr lang="en-US" sz="1600" dirty="0" err="1" smtClean="0"/>
              <a:t>экономики</a:t>
            </a:r>
            <a:endParaRPr lang="ru-RU" sz="16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err="1" smtClean="0"/>
              <a:t>Пополнение</a:t>
            </a:r>
            <a:r>
              <a:rPr lang="en-US" sz="1600" dirty="0" smtClean="0"/>
              <a:t> </a:t>
            </a:r>
            <a:r>
              <a:rPr lang="en-US" sz="1600" dirty="0" err="1"/>
              <a:t>бюджета</a:t>
            </a:r>
            <a:r>
              <a:rPr lang="en-US" sz="1600" dirty="0"/>
              <a:t> </a:t>
            </a:r>
            <a:r>
              <a:rPr lang="en-US" sz="1600" dirty="0" err="1"/>
              <a:t>за</a:t>
            </a:r>
            <a:r>
              <a:rPr lang="en-US" sz="1600" dirty="0"/>
              <a:t> </a:t>
            </a:r>
            <a:r>
              <a:rPr lang="en-US" sz="1600" dirty="0" err="1"/>
              <a:t>счёт</a:t>
            </a:r>
            <a:r>
              <a:rPr lang="en-US" sz="1600" dirty="0"/>
              <a:t> </a:t>
            </a:r>
            <a:r>
              <a:rPr lang="en-US" sz="1600" dirty="0" err="1"/>
              <a:t>налоговых</a:t>
            </a:r>
            <a:r>
              <a:rPr lang="en-US" sz="1600" dirty="0"/>
              <a:t> </a:t>
            </a:r>
            <a:r>
              <a:rPr lang="en-US" sz="1600" dirty="0" err="1"/>
              <a:t>отчислений</a:t>
            </a:r>
            <a:endParaRPr lang="ru-RU" sz="16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err="1"/>
              <a:t>Развитие</a:t>
            </a:r>
            <a:r>
              <a:rPr lang="en-US" sz="1600" dirty="0"/>
              <a:t> </a:t>
            </a:r>
            <a:r>
              <a:rPr lang="en-US" sz="1600" dirty="0" err="1"/>
              <a:t>отечественных</a:t>
            </a:r>
            <a:r>
              <a:rPr lang="en-US" sz="1600" dirty="0"/>
              <a:t> медиакоммуникационных компаний </a:t>
            </a:r>
            <a:r>
              <a:rPr lang="ru-RU" sz="1600" dirty="0" smtClean="0"/>
              <a:t>и </a:t>
            </a:r>
            <a:r>
              <a:rPr lang="en-US" sz="1600" dirty="0" err="1" smtClean="0"/>
              <a:t>производителей</a:t>
            </a:r>
            <a:r>
              <a:rPr lang="en-US" sz="1600" dirty="0" smtClean="0"/>
              <a:t> </a:t>
            </a:r>
            <a:r>
              <a:rPr lang="en-US" sz="1600" dirty="0" err="1"/>
              <a:t>контента</a:t>
            </a:r>
            <a:r>
              <a:rPr lang="en-US" sz="1600" dirty="0"/>
              <a:t> </a:t>
            </a:r>
            <a:endParaRPr lang="ru-RU" sz="16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err="1"/>
              <a:t>Рост</a:t>
            </a:r>
            <a:r>
              <a:rPr lang="en-US" sz="1600" dirty="0"/>
              <a:t> </a:t>
            </a:r>
            <a:r>
              <a:rPr lang="en-US" sz="1600" dirty="0" err="1"/>
              <a:t>уровня</a:t>
            </a:r>
            <a:r>
              <a:rPr lang="en-US" sz="1600" dirty="0"/>
              <a:t> </a:t>
            </a:r>
            <a:r>
              <a:rPr lang="en-US" sz="1600" dirty="0" err="1"/>
              <a:t>информационной</a:t>
            </a:r>
            <a:r>
              <a:rPr lang="en-US" sz="1600" dirty="0"/>
              <a:t> </a:t>
            </a:r>
            <a:r>
              <a:rPr lang="en-US" sz="1600" dirty="0" err="1"/>
              <a:t>независимости</a:t>
            </a:r>
            <a:r>
              <a:rPr lang="en-US" sz="1600" dirty="0"/>
              <a:t> </a:t>
            </a:r>
            <a:r>
              <a:rPr lang="en-US" sz="1600" dirty="0" err="1"/>
              <a:t>России</a:t>
            </a:r>
            <a:endParaRPr lang="ru-RU" sz="1600" dirty="0" smtClean="0"/>
          </a:p>
          <a:p>
            <a:endParaRPr lang="ru-RU" sz="800" b="1" dirty="0" smtClean="0"/>
          </a:p>
          <a:p>
            <a:r>
              <a:rPr lang="ru-RU" sz="1600" b="1" dirty="0" smtClean="0"/>
              <a:t>Выгоды для потребителя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err="1"/>
              <a:t>Снятие</a:t>
            </a:r>
            <a:r>
              <a:rPr lang="en-US" sz="1600" dirty="0"/>
              <a:t> </a:t>
            </a:r>
            <a:r>
              <a:rPr lang="en-US" sz="1600" dirty="0" err="1"/>
              <a:t>ограничений</a:t>
            </a:r>
            <a:r>
              <a:rPr lang="en-US" sz="1600" dirty="0"/>
              <a:t> </a:t>
            </a:r>
            <a:r>
              <a:rPr lang="en-US" sz="1600" dirty="0" err="1"/>
              <a:t>возможностей</a:t>
            </a:r>
            <a:r>
              <a:rPr lang="en-US" sz="1600" dirty="0"/>
              <a:t> </a:t>
            </a:r>
            <a:r>
              <a:rPr lang="en-US" sz="1600" dirty="0" err="1"/>
              <a:t>домохозяйств</a:t>
            </a:r>
            <a:r>
              <a:rPr lang="en-US" sz="1600" dirty="0"/>
              <a:t> </a:t>
            </a:r>
            <a:r>
              <a:rPr lang="en-US" sz="1600" dirty="0" err="1"/>
              <a:t>по</a:t>
            </a:r>
            <a:r>
              <a:rPr lang="en-US" sz="1600" dirty="0"/>
              <a:t> </a:t>
            </a:r>
            <a:r>
              <a:rPr lang="en-US" sz="1600" dirty="0" err="1"/>
              <a:t>использованию</a:t>
            </a:r>
            <a:r>
              <a:rPr lang="en-US" sz="1600" dirty="0"/>
              <a:t> медиакоммуникационных </a:t>
            </a:r>
            <a:r>
              <a:rPr lang="en-US" sz="1600" dirty="0" err="1"/>
              <a:t>сервисов</a:t>
            </a:r>
            <a:r>
              <a:rPr lang="en-US" sz="1600" dirty="0"/>
              <a:t> </a:t>
            </a:r>
            <a:endParaRPr lang="ru-RU" sz="16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err="1" smtClean="0"/>
              <a:t>Повышение</a:t>
            </a:r>
            <a:r>
              <a:rPr lang="en-US" sz="1600" dirty="0" smtClean="0"/>
              <a:t> </a:t>
            </a:r>
            <a:r>
              <a:rPr lang="en-US" sz="1600" dirty="0" err="1" smtClean="0"/>
              <a:t>качества</a:t>
            </a:r>
            <a:r>
              <a:rPr lang="en-US" sz="1600" dirty="0" smtClean="0"/>
              <a:t> </a:t>
            </a:r>
            <a:r>
              <a:rPr lang="en-US" sz="1600" dirty="0" err="1" smtClean="0"/>
              <a:t>потребляемого</a:t>
            </a:r>
            <a:r>
              <a:rPr lang="en-US" sz="1600" dirty="0" smtClean="0"/>
              <a:t> </a:t>
            </a:r>
            <a:r>
              <a:rPr lang="en-US" sz="1600" dirty="0" err="1"/>
              <a:t>контента</a:t>
            </a:r>
            <a:r>
              <a:rPr lang="en-US" sz="1600" dirty="0"/>
              <a:t> и </a:t>
            </a:r>
            <a:r>
              <a:rPr lang="en-US" sz="1600" dirty="0" err="1"/>
              <a:t>сервисов</a:t>
            </a:r>
            <a:r>
              <a:rPr lang="en-US" sz="1600" dirty="0"/>
              <a:t> </a:t>
            </a:r>
            <a:endParaRPr lang="ru-RU" sz="16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err="1"/>
              <a:t>Повышение</a:t>
            </a:r>
            <a:r>
              <a:rPr lang="en-US" sz="1600" dirty="0"/>
              <a:t> </a:t>
            </a:r>
            <a:r>
              <a:rPr lang="en-US" sz="1600" dirty="0" err="1"/>
              <a:t>доступности</a:t>
            </a:r>
            <a:r>
              <a:rPr lang="ru-RU" sz="1600" dirty="0" smtClean="0"/>
              <a:t> легального потребления </a:t>
            </a:r>
            <a:r>
              <a:rPr lang="ru-RU" sz="1600" dirty="0"/>
              <a:t>качественного контента.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err="1"/>
              <a:t>Рост</a:t>
            </a:r>
            <a:r>
              <a:rPr lang="en-US" sz="1600" dirty="0"/>
              <a:t> </a:t>
            </a:r>
            <a:r>
              <a:rPr lang="en-US" sz="1600" dirty="0" err="1"/>
              <a:t>проникновения</a:t>
            </a:r>
            <a:r>
              <a:rPr lang="en-US" sz="1600" dirty="0"/>
              <a:t> </a:t>
            </a:r>
            <a:r>
              <a:rPr lang="en-US" sz="1600" dirty="0" err="1"/>
              <a:t>услуг</a:t>
            </a:r>
            <a:r>
              <a:rPr lang="en-US" sz="1600" dirty="0"/>
              <a:t> ШПД и </a:t>
            </a:r>
            <a:r>
              <a:rPr lang="en-US" sz="1600" dirty="0" err="1"/>
              <a:t>платного</a:t>
            </a:r>
            <a:r>
              <a:rPr lang="en-US" sz="1600" dirty="0"/>
              <a:t> ТВ</a:t>
            </a:r>
            <a:endParaRPr lang="ru-RU" sz="1600" dirty="0" smtClean="0"/>
          </a:p>
          <a:p>
            <a:endParaRPr lang="ru-RU" sz="1600" b="1" dirty="0"/>
          </a:p>
          <a:p>
            <a:r>
              <a:rPr lang="ru-RU" sz="1600" b="1" dirty="0" smtClean="0"/>
              <a:t>Выгоды для бизнеса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err="1" smtClean="0"/>
              <a:t>Устранение</a:t>
            </a:r>
            <a:r>
              <a:rPr lang="en-US" sz="1600" dirty="0" smtClean="0"/>
              <a:t> </a:t>
            </a:r>
            <a:r>
              <a:rPr lang="en-US" sz="1600" dirty="0" err="1"/>
              <a:t>инфраструктурных</a:t>
            </a:r>
            <a:r>
              <a:rPr lang="en-US" sz="1600" dirty="0"/>
              <a:t> </a:t>
            </a:r>
            <a:r>
              <a:rPr lang="en-US" sz="1600" dirty="0" err="1"/>
              <a:t>барьеров</a:t>
            </a:r>
            <a:r>
              <a:rPr lang="en-US" sz="1600" dirty="0"/>
              <a:t> </a:t>
            </a:r>
            <a:endParaRPr lang="ru-RU" sz="16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600" dirty="0" smtClean="0"/>
              <a:t>Возможность реализации </a:t>
            </a:r>
            <a:r>
              <a:rPr lang="en-US" sz="1600" dirty="0" err="1" smtClean="0"/>
              <a:t>синергии</a:t>
            </a:r>
            <a:r>
              <a:rPr lang="en-US" sz="1600" dirty="0" smtClean="0"/>
              <a:t> </a:t>
            </a:r>
            <a:r>
              <a:rPr lang="en-US" sz="1600" dirty="0" err="1"/>
              <a:t>эффективного</a:t>
            </a:r>
            <a:r>
              <a:rPr lang="en-US" sz="1600" dirty="0"/>
              <a:t> </a:t>
            </a:r>
            <a:r>
              <a:rPr lang="en-US" sz="1600" dirty="0" err="1"/>
              <a:t>сотрудничества</a:t>
            </a:r>
            <a:endParaRPr lang="ru-RU" sz="16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err="1"/>
              <a:t>Формирование</a:t>
            </a:r>
            <a:r>
              <a:rPr lang="en-US" sz="1600" dirty="0"/>
              <a:t> </a:t>
            </a:r>
            <a:r>
              <a:rPr lang="en-US" sz="1600" dirty="0" err="1"/>
              <a:t>отрицательного</a:t>
            </a:r>
            <a:r>
              <a:rPr lang="en-US" sz="1600" dirty="0"/>
              <a:t> </a:t>
            </a:r>
            <a:r>
              <a:rPr lang="en-US" sz="1600" dirty="0" err="1"/>
              <a:t>общественного</a:t>
            </a:r>
            <a:r>
              <a:rPr lang="en-US" sz="1600" dirty="0"/>
              <a:t> </a:t>
            </a:r>
            <a:r>
              <a:rPr lang="en-US" sz="1600" dirty="0" err="1"/>
              <a:t>мнения</a:t>
            </a:r>
            <a:r>
              <a:rPr lang="en-US" sz="1600" dirty="0"/>
              <a:t> </a:t>
            </a:r>
            <a:r>
              <a:rPr lang="en-US" sz="1600" dirty="0" err="1"/>
              <a:t>по</a:t>
            </a:r>
            <a:r>
              <a:rPr lang="en-US" sz="1600" dirty="0"/>
              <a:t> </a:t>
            </a:r>
            <a:r>
              <a:rPr lang="en-US" sz="1600" dirty="0" err="1"/>
              <a:t>вопросам</a:t>
            </a:r>
            <a:r>
              <a:rPr lang="en-US" sz="1600" dirty="0"/>
              <a:t> </a:t>
            </a:r>
            <a:r>
              <a:rPr lang="en-US" sz="1600" dirty="0" err="1"/>
              <a:t>распространения</a:t>
            </a:r>
            <a:r>
              <a:rPr lang="en-US" sz="1600" dirty="0"/>
              <a:t> и </a:t>
            </a:r>
            <a:r>
              <a:rPr lang="en-US" sz="1600" dirty="0" err="1"/>
              <a:t>потребления</a:t>
            </a:r>
            <a:r>
              <a:rPr lang="en-US" sz="1600" dirty="0"/>
              <a:t> </a:t>
            </a:r>
            <a:r>
              <a:rPr lang="en-US" sz="1600" dirty="0" err="1"/>
              <a:t>пиратского</a:t>
            </a:r>
            <a:r>
              <a:rPr lang="en-US" sz="1600" dirty="0"/>
              <a:t> </a:t>
            </a:r>
            <a:r>
              <a:rPr lang="en-US" sz="1600" dirty="0" err="1"/>
              <a:t>контента</a:t>
            </a:r>
            <a:r>
              <a:rPr lang="en-US" sz="1600" dirty="0"/>
              <a:t> </a:t>
            </a:r>
            <a:endParaRPr lang="ru-RU" sz="16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600" dirty="0" smtClean="0"/>
              <a:t>Законодательное о</a:t>
            </a:r>
            <a:r>
              <a:rPr lang="en-US" sz="1600" dirty="0" err="1" smtClean="0"/>
              <a:t>беспечение</a:t>
            </a:r>
            <a:r>
              <a:rPr lang="en-US" sz="1600" dirty="0" smtClean="0"/>
              <a:t> </a:t>
            </a:r>
            <a:r>
              <a:rPr lang="en-US" sz="1600" dirty="0" err="1"/>
              <a:t>равных</a:t>
            </a:r>
            <a:r>
              <a:rPr lang="en-US" sz="1600" dirty="0"/>
              <a:t> </a:t>
            </a:r>
            <a:r>
              <a:rPr lang="en-US" sz="1600" dirty="0" err="1"/>
              <a:t>конкурентных</a:t>
            </a:r>
            <a:r>
              <a:rPr lang="en-US" sz="1600" dirty="0"/>
              <a:t> </a:t>
            </a:r>
            <a:r>
              <a:rPr lang="en-US" sz="1600" dirty="0" err="1" smtClean="0"/>
              <a:t>условий</a:t>
            </a:r>
            <a:endParaRPr lang="ru-RU" sz="16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err="1"/>
              <a:t>Дополнительная</a:t>
            </a:r>
            <a:r>
              <a:rPr lang="en-US" sz="1600" dirty="0"/>
              <a:t> </a:t>
            </a:r>
            <a:r>
              <a:rPr lang="en-US" sz="1600" dirty="0" err="1"/>
              <a:t>монетизация</a:t>
            </a:r>
            <a:r>
              <a:rPr lang="en-US" sz="1600" dirty="0"/>
              <a:t> ТВ и </a:t>
            </a:r>
            <a:r>
              <a:rPr lang="en-US" sz="1600" dirty="0" err="1"/>
              <a:t>видео-контента</a:t>
            </a:r>
            <a:r>
              <a:rPr lang="en-US" sz="1600" dirty="0"/>
              <a:t> </a:t>
            </a:r>
            <a:endParaRPr lang="ru-RU" sz="16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err="1"/>
              <a:t>Рост</a:t>
            </a:r>
            <a:r>
              <a:rPr lang="en-US" sz="1600" dirty="0"/>
              <a:t> </a:t>
            </a:r>
            <a:r>
              <a:rPr lang="en-US" sz="1600" dirty="0" err="1"/>
              <a:t>проникновения</a:t>
            </a:r>
            <a:r>
              <a:rPr lang="en-US" sz="1600" dirty="0"/>
              <a:t> </a:t>
            </a:r>
            <a:r>
              <a:rPr lang="en-US" sz="1600" dirty="0" err="1"/>
              <a:t>услуг</a:t>
            </a:r>
            <a:r>
              <a:rPr lang="en-US" sz="1600" dirty="0"/>
              <a:t> ШПД и </a:t>
            </a:r>
            <a:r>
              <a:rPr lang="en-US" sz="1600" dirty="0" err="1"/>
              <a:t>платного</a:t>
            </a:r>
            <a:r>
              <a:rPr lang="en-US" sz="1600" dirty="0"/>
              <a:t> </a:t>
            </a:r>
            <a:r>
              <a:rPr lang="en-US" sz="1600" dirty="0" smtClean="0"/>
              <a:t>ТВ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22707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1093</Words>
  <Application>Microsoft Macintosh PowerPoint</Application>
  <PresentationFormat>Экран (4:3)</PresentationFormat>
  <Paragraphs>137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Chart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Апасов Максим Михайлович</dc:creator>
  <cp:keywords>Медиа-Коммуникационный Союз</cp:keywords>
  <cp:lastModifiedBy>ADMIN SILIN</cp:lastModifiedBy>
  <cp:revision>117</cp:revision>
  <cp:lastPrinted>2015-10-12T12:23:07Z</cp:lastPrinted>
  <dcterms:created xsi:type="dcterms:W3CDTF">2014-02-06T12:07:47Z</dcterms:created>
  <dcterms:modified xsi:type="dcterms:W3CDTF">2016-05-31T14:30:19Z</dcterms:modified>
</cp:coreProperties>
</file>