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52" r:id="rId2"/>
    <p:sldId id="353" r:id="rId3"/>
    <p:sldId id="274" r:id="rId4"/>
    <p:sldId id="357" r:id="rId5"/>
    <p:sldId id="355" r:id="rId6"/>
    <p:sldId id="356" r:id="rId7"/>
    <p:sldId id="359" r:id="rId8"/>
    <p:sldId id="366" r:id="rId9"/>
    <p:sldId id="367" r:id="rId10"/>
    <p:sldId id="369" r:id="rId11"/>
    <p:sldId id="361" r:id="rId12"/>
    <p:sldId id="364" r:id="rId13"/>
    <p:sldId id="368" r:id="rId14"/>
    <p:sldId id="370" r:id="rId15"/>
    <p:sldId id="371" r:id="rId16"/>
    <p:sldId id="376" r:id="rId17"/>
    <p:sldId id="377" r:id="rId18"/>
    <p:sldId id="378" r:id="rId19"/>
    <p:sldId id="3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95DC7278-CD8C-834F-839E-F1101AEAD8FC}">
          <p14:sldIdLst>
            <p14:sldId id="352"/>
            <p14:sldId id="353"/>
            <p14:sldId id="274"/>
            <p14:sldId id="357"/>
            <p14:sldId id="355"/>
            <p14:sldId id="356"/>
            <p14:sldId id="359"/>
            <p14:sldId id="366"/>
            <p14:sldId id="367"/>
            <p14:sldId id="369"/>
            <p14:sldId id="361"/>
            <p14:sldId id="364"/>
            <p14:sldId id="368"/>
            <p14:sldId id="370"/>
            <p14:sldId id="371"/>
            <p14:sldId id="376"/>
            <p14:sldId id="377"/>
            <p14:sldId id="378"/>
            <p14:sldId id="374"/>
          </p14:sldIdLst>
        </p14:section>
        <p14:section name="Untitled Section" id="{612F2E1B-A1F4-3046-B576-6E096BD3F0E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674" autoAdjust="0"/>
  </p:normalViewPr>
  <p:slideViewPr>
    <p:cSldViewPr snapToGrid="0" snapToObjects="1">
      <p:cViewPr varScale="1">
        <p:scale>
          <a:sx n="102" d="100"/>
          <a:sy n="102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FF43-6626-4976-A058-CDA8FADEF5B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45C0-F0B1-4F57-A9EB-525D3061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1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45C0-F0B1-4F57-A9EB-525D30614A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90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fix 2013-02-07 at 12.30.5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3050" cy="6865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701" y="213370"/>
            <a:ext cx="1271349" cy="580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fix 2013-02-07 at 12.47.5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700"/>
            <a:ext cx="9161449" cy="684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415" y="190500"/>
            <a:ext cx="1271349" cy="580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51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fix 2013-02-07 at 12.29.0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589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415" y="190500"/>
            <a:ext cx="1271349" cy="580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9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018"/>
            <a:ext cx="9144000" cy="1270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415" y="190500"/>
            <a:ext cx="1271349" cy="580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357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825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6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mailto:alexey.zhemchugov@zone.amcnetworks.com" TargetMode="External"/><Relationship Id="rId4" Type="http://schemas.openxmlformats.org/officeDocument/2006/relationships/hyperlink" Target="mailto:maria.ulanova@chellozon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1" y="404591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</a:t>
            </a:r>
            <a:r>
              <a:rPr lang="en-GB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ПЛОХИЕ и УДИВИТЕЛЬНЫЕ</a:t>
            </a:r>
            <a:r>
              <a:rPr lang="en-GB" sz="32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32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3200" dirty="0" smtClean="0">
              <a:latin typeface="Futura Condensed"/>
              <a:cs typeface="Futura Condensed"/>
            </a:endParaRPr>
          </a:p>
        </p:txBody>
      </p:sp>
      <p:sp>
        <p:nvSpPr>
          <p:cNvPr id="4" name="TextBox 3"/>
          <p:cNvSpPr txBox="1"/>
          <p:nvPr/>
        </p:nvSpPr>
        <p:spPr>
          <a:xfrm rot="185796">
            <a:off x="-772159" y="1825306"/>
            <a:ext cx="10698480" cy="224676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Futura Condensed"/>
                <a:cs typeface="Futura Condensed"/>
              </a:rPr>
              <a:t>CBS REALITY</a:t>
            </a:r>
          </a:p>
          <a:p>
            <a:pPr algn="ctr"/>
            <a:endParaRPr lang="en-US" sz="6000" b="1" dirty="0">
              <a:latin typeface="Futura Condensed"/>
              <a:cs typeface="Futura Condensed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89832" y="344692"/>
            <a:ext cx="1676400" cy="1608137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60110">
            <a:off x="280544" y="507056"/>
            <a:ext cx="159543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  Лицензия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  ТВ № </a:t>
            </a:r>
            <a:r>
              <a:rPr lang="ru-RU" sz="1600" b="1" dirty="0" smtClean="0">
                <a:solidFill>
                  <a:schemeClr val="bg1"/>
                </a:solidFill>
              </a:rPr>
              <a:t>2014</a:t>
            </a:r>
            <a:r>
              <a:rPr lang="en-US" sz="1600" b="1" dirty="0" smtClean="0">
                <a:solidFill>
                  <a:schemeClr val="bg1"/>
                </a:solidFill>
              </a:rPr>
              <a:t>8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  от 13.03.2012</a:t>
            </a:r>
          </a:p>
          <a:p>
            <a:pPr algn="ctr" eaLnBrk="0" hangingPunct="0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2720" y="5791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0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907" y="3491316"/>
            <a:ext cx="5161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ИЗМЕНА, сезон 15</a:t>
            </a:r>
            <a:r>
              <a:rPr lang="en-GB" sz="1400" b="1" dirty="0" smtClean="0"/>
              <a:t> (22x60)</a:t>
            </a:r>
            <a:endParaRPr lang="ru-RU" sz="1400" b="1" dirty="0" smtClean="0"/>
          </a:p>
          <a:p>
            <a:pPr algn="just"/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ru-RU" sz="1400" dirty="0"/>
              <a:t>«Вы можете убежать, но не сможете скрыться» - главный девиз сериала, который помогает раскрыть измену в отношениях между мужчиной и женщиной. Каждая серия начинается с краткого интервью, в котором герой передачи рассказывает, как встретил своего партнера  и почему подозревает его в измене. Затем в дело вступает детективное агентство «Измена». Эти специалисты не боятся громких скандалов и делают все возможное и невозможное, чтобы незаметно следить за подозреваемыми. Они мастерски прокрадываются в дома и офисы, устанавливают скрытые видеокамеры и пристально наблюдают за развитием драматических событий.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677335" y="1474267"/>
            <a:ext cx="50425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КОРОНЕРЫ АВСТРАЛИИ</a:t>
            </a:r>
            <a:r>
              <a:rPr lang="en-GB" sz="1400" b="1" dirty="0" smtClean="0"/>
              <a:t> (8x60)</a:t>
            </a:r>
            <a:endParaRPr lang="ru-RU" sz="1400" b="1" dirty="0" smtClean="0"/>
          </a:p>
          <a:p>
            <a:pPr algn="just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суровых условиях австралийской глубинки коронеры  должны найти ответы на вопросы о том, как произошла  необъяснимая, неестественная, порой неожиданная трагедия, и предоставить семьям погибшего заключение о смерти их любимого человека</a:t>
            </a:r>
            <a:r>
              <a:rPr lang="ru-RU" sz="1400" dirty="0" smtClean="0"/>
              <a:t>.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2" y="1589855"/>
            <a:ext cx="2434242" cy="136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20152" y="3914603"/>
            <a:ext cx="2999759" cy="204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9174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1" y="11514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</a:t>
            </a:r>
          </a:p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удивительные</a:t>
            </a:r>
            <a:endParaRPr lang="fr-FR" sz="3200" dirty="0" smtClean="0">
              <a:latin typeface="Futura Condensed"/>
              <a:cs typeface="Futura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9836" y="2740560"/>
            <a:ext cx="49569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pPr algn="ctr"/>
            <a:r>
              <a:rPr lang="ru-RU" sz="2800" b="1" dirty="0" smtClean="0"/>
              <a:t>АНОНСЫ </a:t>
            </a:r>
            <a:r>
              <a:rPr lang="en-GB" sz="2800" b="1" dirty="0" smtClean="0"/>
              <a:t>2015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МЕДИЦИНСКИЕ ПРОГРАММЫ</a:t>
            </a:r>
            <a:r>
              <a:rPr lang="en-GB" sz="2800" b="1" dirty="0" smtClean="0"/>
              <a:t>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1327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907" y="4060704"/>
            <a:ext cx="55574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/>
              <a:t>ДНИ РОЖДЕНИЯ</a:t>
            </a:r>
            <a:r>
              <a:rPr lang="en-GB" sz="1400" b="1" dirty="0" smtClean="0"/>
              <a:t> </a:t>
            </a:r>
            <a:endParaRPr lang="ru-RU" sz="1400" b="1" dirty="0" smtClean="0"/>
          </a:p>
          <a:p>
            <a:pPr algn="just">
              <a:spcAft>
                <a:spcPts val="0"/>
              </a:spcAft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ru-RU" sz="1400" dirty="0" smtClean="0"/>
              <a:t>Эмоциональный</a:t>
            </a:r>
            <a:r>
              <a:rPr lang="ru-RU" sz="1400" dirty="0"/>
              <a:t>, стремительный сериал, в котором в хронологической последовательности излагаются события из жизни родителей и их новорожденного </a:t>
            </a:r>
            <a:r>
              <a:rPr lang="ru-RU" sz="1400" dirty="0" smtClean="0"/>
              <a:t>малыша - о </a:t>
            </a:r>
            <a:r>
              <a:rPr lang="ru-RU" sz="1400" dirty="0"/>
              <a:t>первых шести неделях их совместной жизни. Каждый тридцатиминутный эпизод посвящен конкретной семье и исследует эмоциональные, медицинские, экономические и социальные аспекты, связанные с выполнением родительских обязанностей и  воспитанием ребенка. Такого о послеродовом периоде вы еще не видели!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91" y="1369944"/>
            <a:ext cx="4789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СЛУЖБА СКОРОЙ ПОМОЩИ</a:t>
            </a:r>
          </a:p>
          <a:p>
            <a:pPr algn="just"/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ru-RU" sz="1400" dirty="0"/>
              <a:t>Сериал на медицинскую тему о напряженной работе сотрудников отделения скорой помощи. Беспрецедентная возможность заглянуть за кулисы и  увидеть многое: от обыденных ран до хирургического вмешательства, необходимого для спасения жизни</a:t>
            </a:r>
            <a:r>
              <a:rPr lang="ru-RU" sz="1400" dirty="0" smtClean="0"/>
              <a:t>. </a:t>
            </a:r>
            <a:r>
              <a:rPr lang="ru-RU" sz="1400" dirty="0"/>
              <a:t>«Служба скорой помощи» это рассказ о том, как пациенты и их родные и близкие справляются со сложными, порой  необычными ситуациями</a:t>
            </a:r>
            <a:r>
              <a:rPr lang="ru-RU" sz="14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0" y="1295949"/>
            <a:ext cx="3355928" cy="251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47213" y="4212622"/>
            <a:ext cx="2345266" cy="200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7296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1" y="11514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</a:t>
            </a:r>
          </a:p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удивительные</a:t>
            </a:r>
            <a:endParaRPr lang="fr-FR" sz="3200" dirty="0" smtClean="0">
              <a:latin typeface="Futura Condensed"/>
              <a:cs typeface="Futura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004" y="2723334"/>
            <a:ext cx="6641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АНОНСЫ </a:t>
            </a:r>
            <a:r>
              <a:rPr lang="en-GB" sz="2800" b="1" dirty="0" smtClean="0"/>
              <a:t>2015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ВЫХОДНЫЕ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23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7872" y="1241745"/>
            <a:ext cx="52181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ПОРАЗИТЕЛЬНЫЕ МЕДИЦИНСКИЕ ИСТОРИИ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Захватывающий и вдохновляющий сериал о невыносимых страданиях и необычных заболеваниях, поражающих человека, и о мужестве больных, стойко переносящих боль и невзгоды.  Взгляд на проблему с человеческой и научной точек зрения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en-US" sz="1400" dirty="0" smtClean="0"/>
              <a:t> </a:t>
            </a:r>
            <a:r>
              <a:rPr lang="ru-RU" sz="1400" dirty="0" smtClean="0"/>
              <a:t>Каждый эпизод  рассказывает о 5-ти разных людях, страдающих  редкими недугами  - до тех самых пор, пока они не встречают на своем пути врача, способного помочь.  Многие находятся при смерти, когда приходит спасение и решение найдено.</a:t>
            </a:r>
          </a:p>
          <a:p>
            <a:pPr algn="just"/>
            <a:r>
              <a:rPr lang="en-US" sz="1400" dirty="0"/>
              <a:t> </a:t>
            </a:r>
            <a:endParaRPr lang="en-GB" sz="1400" dirty="0"/>
          </a:p>
          <a:p>
            <a:pPr algn="just"/>
            <a:r>
              <a:rPr lang="ru-RU" sz="1400" dirty="0" smtClean="0"/>
              <a:t>Мужчина, упавший в бетономешалку;  женщина, лишившаяся скальпа из-за вращающегося механизма;  уникальные в своем роде случаи, включая женщину с 70-ти килограммовой опухолью и ребенка с 4-мя ногами – каждая история начинается как медицинская загадка, постепенно раскрывая подробности состояния больного и симптомы, пока не появится «правильный» врач, чтобы поставить  окончательный диагноз и найти эффективное лечение. </a:t>
            </a:r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Эта программа – торжество научного подхода и человеческой изобретательности над болезнью и человеческим страданием.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1" y="1332874"/>
            <a:ext cx="2790849" cy="402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714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92" y="304945"/>
            <a:ext cx="535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CBS Reality EMEA1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 расписания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96197" y="766610"/>
            <a:ext cx="3327120" cy="578600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CD8E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ts val="0"/>
              </a:spcAft>
            </a:pPr>
            <a:endParaRPr lang="en-GB" sz="1200" dirty="0">
              <a:effectLst/>
              <a:latin typeface="Calibri"/>
              <a:ea typeface="PMingLiU"/>
              <a:cs typeface="Arial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012395" y="1049054"/>
            <a:ext cx="1954951" cy="1088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BC7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4D5E68"/>
              </a:buClr>
            </a:pPr>
            <a:endParaRPr lang="en-GB" sz="1200" b="1">
              <a:solidFill>
                <a:srgbClr val="4D5E68"/>
              </a:solidFill>
              <a:latin typeface="VAG Rounded Std Light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0896" y="1177974"/>
            <a:ext cx="2224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ИЗ БИБЛИОТЕКИ </a:t>
            </a:r>
            <a:r>
              <a:rPr lang="en-US" sz="1200" b="1" dirty="0"/>
              <a:t>CBS:</a:t>
            </a:r>
          </a:p>
          <a:p>
            <a:endParaRPr lang="ru-RU" sz="1200" dirty="0"/>
          </a:p>
          <a:p>
            <a:r>
              <a:rPr lang="en-GB" sz="120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48 </a:t>
            </a:r>
            <a:r>
              <a:rPr lang="ru-RU" sz="120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ЧАСОВ, сезон 20</a:t>
            </a:r>
            <a:endParaRPr lang="en-GB" sz="1200" dirty="0">
              <a:solidFill>
                <a:srgbClr val="0000FF"/>
              </a:solidFill>
              <a:ea typeface="MS PGothic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СУДЬЯ ДЖУДИ, сезон 7</a:t>
            </a:r>
            <a:endParaRPr lang="en-GB" sz="1200" dirty="0">
              <a:solidFill>
                <a:srgbClr val="0000FF"/>
              </a:solidFill>
              <a:ea typeface="MS PGothic"/>
              <a:cs typeface="Arial" panose="020B0604020202020204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012396" y="2660873"/>
            <a:ext cx="3535680" cy="19720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BC7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4D5E68"/>
              </a:buClr>
            </a:pPr>
            <a:endParaRPr lang="en-GB" sz="1200" b="1">
              <a:solidFill>
                <a:srgbClr val="4D5E68"/>
              </a:solidFill>
              <a:latin typeface="VAG Rounded Std Light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0896" y="2776130"/>
            <a:ext cx="327596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ПРОГРАММЫ СТОРОННИХ ПРОИЗВОДИТЕЛЕЙ</a:t>
            </a:r>
            <a:r>
              <a:rPr lang="ru-RU" sz="1200" b="1" dirty="0" smtClean="0"/>
              <a:t>:</a:t>
            </a:r>
          </a:p>
          <a:p>
            <a:endParaRPr lang="en-US" sz="1100" dirty="0"/>
          </a:p>
          <a:p>
            <a:r>
              <a:rPr lang="ru-RU" sz="1200" dirty="0"/>
              <a:t>БИТВА НЕВЕСТ, сезон 2-6</a:t>
            </a:r>
            <a:endParaRPr lang="en-GB" sz="1200" dirty="0"/>
          </a:p>
          <a:p>
            <a:r>
              <a:rPr lang="ru-RU" sz="1200" dirty="0"/>
              <a:t>ДНИ РОЖДЕНИЯ</a:t>
            </a:r>
            <a:r>
              <a:rPr lang="en-GB" sz="1200" dirty="0"/>
              <a:t> </a:t>
            </a:r>
          </a:p>
          <a:p>
            <a:r>
              <a:rPr lang="ru-RU" sz="1200" dirty="0"/>
              <a:t>ПРЕСТУПЛЕНИЯ ИЗ ТЕМНЫХ ВОД, сезон 3</a:t>
            </a:r>
            <a:endParaRPr lang="en-GB" sz="1200" dirty="0"/>
          </a:p>
          <a:p>
            <a:r>
              <a:rPr lang="ru-RU" sz="1200" dirty="0"/>
              <a:t>ПОЙМАТЬ УБИЙЦУ</a:t>
            </a:r>
            <a:r>
              <a:rPr lang="en-GB" sz="1200" dirty="0"/>
              <a:t>  </a:t>
            </a:r>
          </a:p>
          <a:p>
            <a:r>
              <a:rPr lang="ru-RU" sz="1200" dirty="0"/>
              <a:t>СЛУЖБА СКОРОЙ ПОМОЩИ, сезон 1-5</a:t>
            </a:r>
            <a:r>
              <a:rPr lang="en-GB" sz="1200" dirty="0"/>
              <a:t> </a:t>
            </a:r>
          </a:p>
          <a:p>
            <a:r>
              <a:rPr lang="ru-RU" sz="1200" dirty="0"/>
              <a:t>ИЗМЕНА, сезон 5</a:t>
            </a:r>
            <a:r>
              <a:rPr lang="en-GB" sz="1200" dirty="0"/>
              <a:t> </a:t>
            </a:r>
          </a:p>
          <a:p>
            <a:r>
              <a:rPr lang="ru-RU" sz="1200" dirty="0"/>
              <a:t>КОРОНЕРЫ АВСТРАЛИИ</a:t>
            </a:r>
            <a:r>
              <a:rPr lang="en-GB" sz="12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8880" y="5929372"/>
            <a:ext cx="17299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СИНИЙ</a:t>
            </a:r>
            <a:r>
              <a:rPr lang="en-GB" sz="1050" dirty="0" smtClean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 = CBS</a:t>
            </a:r>
          </a:p>
          <a:p>
            <a:r>
              <a:rPr lang="ru-RU" sz="1050" dirty="0" smtClean="0">
                <a:ea typeface="MS PGothic"/>
                <a:cs typeface="Arial" panose="020B0604020202020204" pitchFamily="34" charset="0"/>
              </a:rPr>
              <a:t>ЧЕРНЫЙ</a:t>
            </a:r>
            <a:r>
              <a:rPr lang="en-GB" sz="1050" dirty="0" smtClean="0">
                <a:ea typeface="MS PGothic"/>
                <a:cs typeface="Arial" panose="020B0604020202020204" pitchFamily="34" charset="0"/>
              </a:rPr>
              <a:t> = </a:t>
            </a:r>
            <a:r>
              <a:rPr lang="ru-RU" sz="1050" dirty="0" smtClean="0">
                <a:ea typeface="MS PGothic"/>
                <a:cs typeface="Arial" panose="020B0604020202020204" pitchFamily="34" charset="0"/>
              </a:rPr>
              <a:t>ДРУГИЕ СТУДИИ</a:t>
            </a:r>
            <a:endParaRPr lang="en-GB" sz="1050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2119" y="874141"/>
            <a:ext cx="299527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2015 БУДНИ РАСПИСАНИЕ</a:t>
            </a:r>
          </a:p>
          <a:p>
            <a:pPr algn="ctr"/>
            <a:endParaRPr lang="ru-RU" sz="1100" b="1" dirty="0" smtClean="0"/>
          </a:p>
          <a:p>
            <a:r>
              <a:rPr lang="ru-RU" sz="1050" dirty="0" smtClean="0"/>
              <a:t>08:50</a:t>
            </a:r>
            <a:r>
              <a:rPr lang="ru-RU" sz="1050" dirty="0"/>
              <a:t>	Дни рождения</a:t>
            </a:r>
          </a:p>
          <a:p>
            <a:r>
              <a:rPr lang="ru-RU" sz="1050" dirty="0"/>
              <a:t>09:15	Дни рождения</a:t>
            </a:r>
          </a:p>
          <a:p>
            <a:r>
              <a:rPr lang="ru-RU" sz="1050" dirty="0"/>
              <a:t>09:40	Поразительные медицинские истории</a:t>
            </a:r>
          </a:p>
          <a:p>
            <a:r>
              <a:rPr lang="ru-RU" sz="1050" dirty="0"/>
              <a:t>10:30	Домашние дети</a:t>
            </a:r>
          </a:p>
          <a:p>
            <a:r>
              <a:rPr lang="ru-RU" sz="1050" dirty="0"/>
              <a:t>10:55	Городская больница</a:t>
            </a:r>
          </a:p>
          <a:p>
            <a:r>
              <a:rPr lang="ru-RU" sz="1050" dirty="0"/>
              <a:t>11:45	Скорая помощь</a:t>
            </a:r>
          </a:p>
          <a:p>
            <a:r>
              <a:rPr lang="ru-RU" sz="1050" dirty="0"/>
              <a:t>12:35	Аварийные службы</a:t>
            </a:r>
          </a:p>
          <a:p>
            <a:r>
              <a:rPr lang="ru-RU" sz="105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13:00	Судья Джуди</a:t>
            </a:r>
          </a:p>
          <a:p>
            <a:r>
              <a:rPr lang="ru-RU" sz="105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13:25	Судья Джуди</a:t>
            </a:r>
          </a:p>
          <a:p>
            <a:r>
              <a:rPr lang="ru-RU" sz="1050" dirty="0"/>
              <a:t>13:50	Вещественное доказательство</a:t>
            </a:r>
          </a:p>
          <a:p>
            <a:r>
              <a:rPr lang="ru-RU" sz="1050" dirty="0"/>
              <a:t>14:15	Автомобили - приманки</a:t>
            </a:r>
          </a:p>
          <a:p>
            <a:r>
              <a:rPr lang="ru-RU" sz="1050" dirty="0"/>
              <a:t>14:40	Автомобили - приманки</a:t>
            </a:r>
          </a:p>
          <a:p>
            <a:r>
              <a:rPr lang="ru-RU" sz="1050" dirty="0"/>
              <a:t>15:05	Дни рождения</a:t>
            </a:r>
          </a:p>
          <a:p>
            <a:r>
              <a:rPr lang="ru-RU" sz="1050" dirty="0"/>
              <a:t>15:30	Дни рождения</a:t>
            </a:r>
          </a:p>
          <a:p>
            <a:r>
              <a:rPr lang="ru-RU" sz="1050" dirty="0"/>
              <a:t>15:55	Домашние дети</a:t>
            </a:r>
          </a:p>
          <a:p>
            <a:r>
              <a:rPr lang="ru-RU" sz="1050" dirty="0"/>
              <a:t>16:20	Поразительные медицинские истории</a:t>
            </a:r>
          </a:p>
          <a:p>
            <a:r>
              <a:rPr lang="ru-RU" sz="105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17:10	Судья Джуди</a:t>
            </a:r>
          </a:p>
          <a:p>
            <a:r>
              <a:rPr lang="ru-RU" sz="105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17:35	Судья Джуди</a:t>
            </a:r>
          </a:p>
          <a:p>
            <a:r>
              <a:rPr lang="ru-RU" sz="1050" dirty="0"/>
              <a:t>18:00	Автомобили - приманки</a:t>
            </a:r>
          </a:p>
          <a:p>
            <a:r>
              <a:rPr lang="ru-RU" sz="1050" dirty="0"/>
              <a:t>18:25	Автомобили - приманки</a:t>
            </a:r>
          </a:p>
          <a:p>
            <a:r>
              <a:rPr lang="ru-RU" sz="1050" dirty="0"/>
              <a:t>18:50	Скорая помощь</a:t>
            </a:r>
          </a:p>
          <a:p>
            <a:r>
              <a:rPr lang="ru-RU" sz="1050" dirty="0"/>
              <a:t>19:40	Вещественное доказательство</a:t>
            </a:r>
          </a:p>
          <a:p>
            <a:r>
              <a:rPr lang="ru-RU" sz="1050" dirty="0"/>
              <a:t>20:05	Дни рождения</a:t>
            </a:r>
          </a:p>
          <a:p>
            <a:r>
              <a:rPr lang="ru-RU" sz="1050" dirty="0"/>
              <a:t>20:30	Дни рождения</a:t>
            </a:r>
          </a:p>
          <a:p>
            <a:r>
              <a:rPr lang="ru-RU" sz="1050" dirty="0"/>
              <a:t>20:55	Аварийные службы</a:t>
            </a:r>
          </a:p>
          <a:p>
            <a:r>
              <a:rPr lang="ru-RU" sz="1050" dirty="0"/>
              <a:t>21:20	Поразительные медицинские истории</a:t>
            </a:r>
          </a:p>
          <a:p>
            <a:r>
              <a:rPr lang="ru-RU" sz="105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22:10	Судья Джуди</a:t>
            </a:r>
          </a:p>
          <a:p>
            <a:r>
              <a:rPr lang="ru-RU" sz="1050" dirty="0">
                <a:solidFill>
                  <a:srgbClr val="0000FF"/>
                </a:solidFill>
                <a:ea typeface="MS PGothic"/>
                <a:cs typeface="Arial" panose="020B0604020202020204" pitchFamily="34" charset="0"/>
              </a:rPr>
              <a:t>22:35	Судья Джуди</a:t>
            </a:r>
          </a:p>
          <a:p>
            <a:r>
              <a:rPr lang="ru-RU" sz="1050" dirty="0"/>
              <a:t>23:00	Измена</a:t>
            </a:r>
          </a:p>
          <a:p>
            <a:r>
              <a:rPr lang="ru-RU" sz="1050" dirty="0"/>
              <a:t>23:50	Преступление и наказание. Австралия</a:t>
            </a:r>
          </a:p>
          <a:p>
            <a:r>
              <a:rPr lang="ru-RU" sz="1050" dirty="0"/>
              <a:t>00:40	Женщины-заключенные</a:t>
            </a:r>
          </a:p>
          <a:p>
            <a:r>
              <a:rPr lang="ru-RU" sz="1050" dirty="0"/>
              <a:t>01:30	Поразительные медицинские истории</a:t>
            </a:r>
          </a:p>
        </p:txBody>
      </p:sp>
    </p:spTree>
    <p:extLst>
      <p:ext uri="{BB962C8B-B14F-4D97-AF65-F5344CB8AC3E}">
        <p14:creationId xmlns="" xmlns:p14="http://schemas.microsoft.com/office/powerpoint/2010/main" val="317292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92" y="304945"/>
            <a:ext cx="379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Информация о канале</a:t>
            </a:r>
            <a:r>
              <a:rPr lang="en-GB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64592" y="13563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358775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</a:pP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Запущен как 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Zone Reality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в декабре 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1999</a:t>
            </a:r>
          </a:p>
          <a:p>
            <a:pPr marL="269875" indent="-358775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</a:pP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24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часа в день, 7 дней в неделю </a:t>
            </a:r>
          </a:p>
          <a:p>
            <a:pPr marL="269875" indent="-358775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</a:pP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Беспрецедентный охват</a:t>
            </a:r>
            <a:r>
              <a:rPr lang="en-US" sz="1800" dirty="0" smtClean="0">
                <a:solidFill>
                  <a:srgbClr val="080808"/>
                </a:solidFill>
                <a:cs typeface="Arial" pitchFamily="34" charset="0"/>
              </a:rPr>
              <a:t> 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более 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75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стран в Европе, на Ближнем Востоке и в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  <a:buNone/>
            </a:pP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       Африке</a:t>
            </a:r>
            <a:endParaRPr lang="en-GB" sz="1800" dirty="0" smtClean="0">
              <a:solidFill>
                <a:srgbClr val="080808"/>
              </a:solidFill>
              <a:cs typeface="Arial" pitchFamily="34" charset="0"/>
            </a:endParaRPr>
          </a:p>
          <a:p>
            <a:pPr marL="269875" indent="-358775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</a:pP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Доступен на 18 языках</a:t>
            </a:r>
            <a:endParaRPr lang="en-GB" sz="1800" dirty="0" smtClean="0">
              <a:solidFill>
                <a:srgbClr val="080808"/>
              </a:solidFill>
              <a:cs typeface="Arial" pitchFamily="34" charset="0"/>
            </a:endParaRPr>
          </a:p>
          <a:p>
            <a:pPr marL="269875" indent="-358775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</a:pP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4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 версии канала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 – 2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в зоне 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EMEA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, а также специальные версии для Польши,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  <a:buNone/>
            </a:pPr>
            <a:r>
              <a:rPr lang="ru-RU" sz="1800" dirty="0">
                <a:solidFill>
                  <a:srgbClr val="080808"/>
                </a:solidFill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      Великобритании и Ирландии  </a:t>
            </a:r>
          </a:p>
          <a:p>
            <a:pPr marL="269875" indent="-358775">
              <a:lnSpc>
                <a:spcPct val="150000"/>
              </a:lnSpc>
              <a:spcBef>
                <a:spcPts val="600"/>
              </a:spcBef>
              <a:buClr>
                <a:srgbClr val="4D4D4D"/>
              </a:buClr>
              <a:buSzPct val="80000"/>
            </a:pP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Целевая аудитория</a:t>
            </a:r>
            <a:r>
              <a:rPr lang="en-GB" sz="1800" dirty="0" smtClean="0">
                <a:solidFill>
                  <a:srgbClr val="080808"/>
                </a:solidFill>
                <a:cs typeface="Arial" pitchFamily="34" charset="0"/>
              </a:rPr>
              <a:t>: </a:t>
            </a:r>
            <a:r>
              <a:rPr lang="ru-RU" sz="1800" dirty="0" smtClean="0">
                <a:solidFill>
                  <a:srgbClr val="080808"/>
                </a:solidFill>
                <a:cs typeface="Arial" pitchFamily="34" charset="0"/>
              </a:rPr>
              <a:t>все взрослые</a:t>
            </a:r>
            <a:endParaRPr lang="en-GB" sz="1800" dirty="0" smtClean="0">
              <a:solidFill>
                <a:srgbClr val="121212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384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92" y="304945"/>
            <a:ext cx="469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Calibri" pitchFamily="34" charset="0"/>
              </a:rPr>
              <a:t>Технические характеристики</a:t>
            </a:r>
          </a:p>
        </p:txBody>
      </p:sp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1244014"/>
              </p:ext>
            </p:extLst>
          </p:nvPr>
        </p:nvGraphicFramePr>
        <p:xfrm>
          <a:off x="1285494" y="1219200"/>
          <a:ext cx="5553075" cy="3724595"/>
        </p:xfrm>
        <a:graphic>
          <a:graphicData uri="http://schemas.openxmlformats.org/drawingml/2006/table">
            <a:tbl>
              <a:tblPr/>
              <a:tblGrid>
                <a:gridCol w="3451225"/>
                <a:gridCol w="2101850"/>
              </a:tblGrid>
              <a:tr h="4511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Название спутника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Telstar 12</a:t>
                      </a: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Орбитальная позиция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З.Д.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Транспондер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Частота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11,12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GHz</a:t>
                      </a: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Символьная скорость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21 600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FEC:</a:t>
                      </a: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3/4</a:t>
                      </a: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Система кодировки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Irdeto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Поляризация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Горизонтальная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1996" marR="3988" marT="39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23287" y="6048494"/>
            <a:ext cx="323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Также на </a:t>
            </a:r>
            <a:r>
              <a:rPr lang="en-US" dirty="0" err="1"/>
              <a:t>Eutelsat</a:t>
            </a:r>
            <a:r>
              <a:rPr lang="en-US" dirty="0"/>
              <a:t> </a:t>
            </a:r>
            <a:r>
              <a:rPr lang="ru-RU" dirty="0"/>
              <a:t>36А</a:t>
            </a:r>
            <a:r>
              <a:rPr lang="en-US" dirty="0"/>
              <a:t> (36</a:t>
            </a:r>
            <a:r>
              <a:rPr lang="en-GB" dirty="0"/>
              <a:t>°</a:t>
            </a:r>
            <a:r>
              <a:rPr lang="en-US" dirty="0"/>
              <a:t> </a:t>
            </a:r>
            <a:r>
              <a:rPr lang="ru-RU" dirty="0"/>
              <a:t>В.Д.)</a:t>
            </a:r>
          </a:p>
        </p:txBody>
      </p:sp>
    </p:spTree>
    <p:extLst>
      <p:ext uri="{BB962C8B-B14F-4D97-AF65-F5344CB8AC3E}">
        <p14:creationId xmlns="" xmlns:p14="http://schemas.microsoft.com/office/powerpoint/2010/main" val="413276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92" y="304945"/>
            <a:ext cx="50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… и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AMC Networks International</a:t>
            </a: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64592" y="104241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Компания </a:t>
            </a:r>
            <a:r>
              <a:rPr lang="ru-RU" sz="1600" b="1" dirty="0"/>
              <a:t>AMC </a:t>
            </a:r>
            <a:r>
              <a:rPr lang="ru-RU" sz="1600" b="1" dirty="0" err="1"/>
              <a:t>Networks</a:t>
            </a:r>
            <a:r>
              <a:rPr lang="ru-RU" sz="1600" b="1" dirty="0"/>
              <a:t> </a:t>
            </a:r>
            <a:r>
              <a:rPr lang="ru-RU" sz="1600" b="1" dirty="0" err="1"/>
              <a:t>International</a:t>
            </a:r>
            <a:r>
              <a:rPr lang="ru-RU" sz="1600" dirty="0"/>
              <a:t>, международное программное подразделение AMC </a:t>
            </a:r>
            <a:r>
              <a:rPr lang="ru-RU" sz="1600" dirty="0" err="1"/>
              <a:t>Networks</a:t>
            </a:r>
            <a:r>
              <a:rPr lang="ru-RU" sz="1600" dirty="0"/>
              <a:t>, является одним из ведущих производителей и дистрибьюторов тематических телеканалов </a:t>
            </a:r>
            <a:r>
              <a:rPr lang="ru-RU" sz="1600" dirty="0" smtClean="0"/>
              <a:t>с аудиторией в </a:t>
            </a:r>
            <a:r>
              <a:rPr lang="ru-RU" sz="1600" dirty="0"/>
              <a:t>140 </a:t>
            </a:r>
            <a:r>
              <a:rPr lang="ru-RU" sz="1600" dirty="0" smtClean="0"/>
              <a:t>странах, </a:t>
            </a:r>
            <a:r>
              <a:rPr lang="ru-RU" sz="1600" dirty="0"/>
              <a:t>охватывая самые разные жанры, включая художественные и документальные фильмы, спортивные, детские и развлекательные программы, передачи про стиль жизни. Телеканалы созданы с учетом специфики местных аудиторий, языков и рынков и доступны на многочисленных платформах, включая HD, мобильные устройства и «Видео по запросу». В состав </a:t>
            </a:r>
            <a:r>
              <a:rPr lang="en-US" sz="1600" dirty="0"/>
              <a:t>AMC Networks International </a:t>
            </a:r>
            <a:r>
              <a:rPr lang="ru-RU" sz="1600" dirty="0"/>
              <a:t>входят следующие компании</a:t>
            </a:r>
            <a:r>
              <a:rPr lang="en-US" sz="1600" dirty="0"/>
              <a:t>: AMC Networks International Central Europe, AMC Networks International Latin America, AMC Networks International </a:t>
            </a:r>
            <a:r>
              <a:rPr lang="en-US" sz="1600" dirty="0" err="1"/>
              <a:t>Multicanal</a:t>
            </a:r>
            <a:r>
              <a:rPr lang="en-US" sz="1600" dirty="0"/>
              <a:t>, AMC Networks International – Zone </a:t>
            </a:r>
            <a:r>
              <a:rPr lang="ru-RU" sz="1600" dirty="0"/>
              <a:t>и вещательное подразделение </a:t>
            </a:r>
            <a:r>
              <a:rPr lang="en-US" sz="1600" dirty="0"/>
              <a:t>AMC Networks International DMC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en-US" sz="1600" b="1" dirty="0"/>
              <a:t>AMC Networks International</a:t>
            </a:r>
            <a:r>
              <a:rPr lang="ru-RU" sz="1600" b="1" dirty="0"/>
              <a:t> – </a:t>
            </a:r>
            <a:r>
              <a:rPr lang="en-US" sz="1600" b="1" dirty="0"/>
              <a:t>Zone</a:t>
            </a:r>
            <a:r>
              <a:rPr lang="ru-RU" sz="1600" dirty="0"/>
              <a:t> – </a:t>
            </a:r>
            <a:r>
              <a:rPr lang="ru-RU" sz="1600" dirty="0" smtClean="0"/>
              <a:t>лидирующая международная вещательная компания, </a:t>
            </a:r>
            <a:r>
              <a:rPr lang="ru-RU" sz="1600" dirty="0"/>
              <a:t>а также дистрибьютор 13-ти тематических телеканалов на территории Европы, Ближнего Востока и Африки.  </a:t>
            </a:r>
          </a:p>
          <a:p>
            <a:pPr marL="0" indent="0" algn="just">
              <a:buNone/>
            </a:pPr>
            <a:r>
              <a:rPr lang="ru-RU" sz="1600" dirty="0"/>
              <a:t>Собственные и находящиеся в совместном управлении каналы вещают в более чем 120 странах мирах на 25 языках для аудитории в 160 миллионов домохозяйств. </a:t>
            </a:r>
          </a:p>
        </p:txBody>
      </p:sp>
      <p:pic>
        <p:nvPicPr>
          <p:cNvPr id="5" name="Picture 2" descr="C:\LocalData\natalia.dolgova\ND\MARKETING-info\LOGO\AMCNI\PNG\AMCNI_Regional_Logo_Zone_VT_color_RGB_3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934" y="5791391"/>
            <a:ext cx="2983203" cy="836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0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71837" y="282996"/>
            <a:ext cx="2600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Контакты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6751" y="814904"/>
            <a:ext cx="4715220" cy="8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ct val="10000"/>
              </a:spcAft>
              <a:buFontTx/>
              <a:buBlip>
                <a:blip r:embed="rId3"/>
              </a:buBlip>
              <a:tabLst>
                <a:tab pos="1162050" algn="l"/>
              </a:tabLst>
            </a:pPr>
            <a:r>
              <a:rPr lang="ru-RU" b="1" dirty="0" smtClean="0"/>
              <a:t>     </a:t>
            </a:r>
            <a:r>
              <a:rPr lang="ru-RU" sz="1600" b="1" dirty="0" smtClean="0"/>
              <a:t>Мария Уланова</a:t>
            </a:r>
            <a:endParaRPr lang="en-GB" sz="1600" b="1" dirty="0" smtClean="0"/>
          </a:p>
          <a:p>
            <a:pPr marL="742950" lvl="1" indent="-285750" defTabSz="914400">
              <a:tabLst>
                <a:tab pos="1162050" algn="l"/>
              </a:tabLst>
            </a:pPr>
            <a:r>
              <a:rPr lang="ru-RU" sz="1600" dirty="0" smtClean="0"/>
              <a:t>Генеральный директор</a:t>
            </a:r>
            <a:endParaRPr lang="en-GB" sz="1600" dirty="0" smtClean="0"/>
          </a:p>
          <a:p>
            <a:pPr marL="742950" lvl="1" indent="-285750" defTabSz="914400">
              <a:tabLst>
                <a:tab pos="1162050" algn="l"/>
              </a:tabLst>
            </a:pPr>
            <a:r>
              <a:rPr lang="en-GB" sz="1600" dirty="0" smtClean="0">
                <a:hlinkClick r:id="rId4"/>
              </a:rPr>
              <a:t>maria.ulanova@zone.amcnetworks.com</a:t>
            </a:r>
            <a:r>
              <a:rPr lang="en-GB" sz="1600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183" y="4491804"/>
            <a:ext cx="4759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tabLst>
                <a:tab pos="1162050" algn="l"/>
              </a:tabLst>
            </a:pPr>
            <a:r>
              <a:rPr lang="ru-RU" sz="1600" dirty="0" smtClean="0"/>
              <a:t>Представительство</a:t>
            </a:r>
            <a:endParaRPr lang="en-US" sz="1600" dirty="0" smtClean="0"/>
          </a:p>
          <a:p>
            <a:pPr algn="r" defTabSz="914400">
              <a:tabLst>
                <a:tab pos="1162050" algn="l"/>
              </a:tabLst>
            </a:pPr>
            <a:r>
              <a:rPr lang="ru-RU" sz="1600" dirty="0" smtClean="0"/>
              <a:t> </a:t>
            </a:r>
            <a:r>
              <a:rPr lang="en-US" sz="1600" dirty="0" smtClean="0"/>
              <a:t>AMC Networks International – Zone</a:t>
            </a:r>
          </a:p>
          <a:p>
            <a:pPr algn="r" defTabSz="914400">
              <a:tabLst>
                <a:tab pos="1162050" algn="l"/>
              </a:tabLst>
            </a:pPr>
            <a:r>
              <a:rPr lang="ru-RU" sz="1600" dirty="0" smtClean="0"/>
              <a:t>в России и странах СНГ</a:t>
            </a:r>
            <a:r>
              <a:rPr lang="en-GB" sz="1600" dirty="0" smtClean="0"/>
              <a:t>:</a:t>
            </a:r>
          </a:p>
          <a:p>
            <a:pPr algn="r" defTabSz="914400">
              <a:tabLst>
                <a:tab pos="1162050" algn="l"/>
              </a:tabLst>
            </a:pPr>
            <a:r>
              <a:rPr lang="en-GB" sz="1600" dirty="0" smtClean="0"/>
              <a:t> </a:t>
            </a:r>
            <a:endParaRPr lang="ru-RU" sz="1600" dirty="0" smtClean="0"/>
          </a:p>
          <a:p>
            <a:pPr algn="r" defTabSz="914400">
              <a:tabLst>
                <a:tab pos="1162050" algn="l"/>
              </a:tabLst>
            </a:pPr>
            <a:r>
              <a:rPr lang="ru-RU" sz="1600" dirty="0" smtClean="0"/>
              <a:t>Россия, 107023, Москва, ул. Б. Семеновская,</a:t>
            </a:r>
            <a:r>
              <a:rPr lang="en-US" sz="1600" dirty="0" smtClean="0"/>
              <a:t>   </a:t>
            </a:r>
            <a:r>
              <a:rPr lang="ru-RU" sz="1600" dirty="0" smtClean="0"/>
              <a:t>д. 40, стр. 1, оф. 115</a:t>
            </a:r>
          </a:p>
          <a:p>
            <a:pPr algn="r" defTabSz="914400">
              <a:tabLst>
                <a:tab pos="1162050" algn="l"/>
              </a:tabLst>
            </a:pPr>
            <a:endParaRPr lang="ru-RU" sz="1600" dirty="0" smtClean="0"/>
          </a:p>
          <a:p>
            <a:pPr algn="r" defTabSz="914400">
              <a:tabLst>
                <a:tab pos="1162050" algn="l"/>
              </a:tabLst>
            </a:pPr>
            <a:r>
              <a:rPr lang="ru-RU" sz="1600" dirty="0" smtClean="0"/>
              <a:t>Телефон: + 7 (495) </a:t>
            </a:r>
            <a:r>
              <a:rPr lang="en-US" sz="1600" dirty="0" smtClean="0"/>
              <a:t>665 4760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6358" y="1852289"/>
            <a:ext cx="5310957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ct val="10000"/>
              </a:spcAft>
              <a:buFontTx/>
              <a:buBlip>
                <a:blip r:embed="rId3"/>
              </a:buBlip>
              <a:tabLst>
                <a:tab pos="1162050" algn="l"/>
              </a:tabLst>
            </a:pPr>
            <a:r>
              <a:rPr lang="ru-RU" b="1" dirty="0" smtClean="0"/>
              <a:t>     </a:t>
            </a:r>
            <a:r>
              <a:rPr lang="ru-RU" sz="1600" b="1" dirty="0" smtClean="0"/>
              <a:t>Алексей Жемчугов</a:t>
            </a:r>
            <a:endParaRPr lang="en-GB" sz="1600" b="1" dirty="0" smtClean="0"/>
          </a:p>
          <a:p>
            <a:pPr marL="742950" lvl="1" indent="-285750" defTabSz="914400">
              <a:tabLst>
                <a:tab pos="1162050" algn="l"/>
              </a:tabLst>
            </a:pPr>
            <a:r>
              <a:rPr lang="ru-RU" sz="1600" dirty="0" smtClean="0"/>
              <a:t>Региональный директор</a:t>
            </a:r>
            <a:endParaRPr lang="en-GB" sz="1600" dirty="0" smtClean="0"/>
          </a:p>
          <a:p>
            <a:pPr marL="742950" lvl="1" indent="-285750" defTabSz="914400">
              <a:tabLst>
                <a:tab pos="1162050" algn="l"/>
              </a:tabLst>
            </a:pPr>
            <a:r>
              <a:rPr lang="en-GB" sz="1600" dirty="0" smtClean="0">
                <a:hlinkClick r:id="rId5"/>
              </a:rPr>
              <a:t>alexey.zhemchugov@zone.amcnetworks.com</a:t>
            </a:r>
            <a:endParaRPr lang="ru-RU" sz="1600" dirty="0"/>
          </a:p>
        </p:txBody>
      </p:sp>
      <p:pic>
        <p:nvPicPr>
          <p:cNvPr id="6" name="Picture 2" descr="C:\LocalData\natalia.dolgova\ND\MARKETING-info\info-London\AMCNI Aug2014\2_AMCNI_Logos\Zone\PNG\AMCNI_Regional_Logo_Zone_HZ_color_RGB_30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22" y="6195858"/>
            <a:ext cx="2254995" cy="375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1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sz="16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2474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cap="all" dirty="0"/>
              <a:t>100% </a:t>
            </a:r>
            <a:r>
              <a:rPr lang="ru-RU" cap="all" dirty="0" smtClean="0"/>
              <a:t>реалити-программы</a:t>
            </a:r>
            <a:endParaRPr lang="en-GB" cap="all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cap="all" dirty="0" smtClean="0"/>
              <a:t>60/40 – </a:t>
            </a:r>
            <a:r>
              <a:rPr lang="ru-RU" cap="all" dirty="0" smtClean="0"/>
              <a:t>ЖЕН / МУЖ</a:t>
            </a:r>
            <a:r>
              <a:rPr lang="en-GB" cap="all" dirty="0" smtClean="0"/>
              <a:t> </a:t>
            </a:r>
            <a:endParaRPr lang="en-GB" cap="all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cap="all" dirty="0" smtClean="0"/>
              <a:t>16-49 </a:t>
            </a:r>
            <a:r>
              <a:rPr lang="ru-RU" cap="all" dirty="0" smtClean="0"/>
              <a:t>ЦЕЛЕВАЯ АУДИТОРИЯ</a:t>
            </a:r>
            <a:endParaRPr lang="en-GB" cap="al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cap="all" dirty="0" smtClean="0"/>
              <a:t>ВЕРСИЯ КАНАЛА</a:t>
            </a:r>
            <a:r>
              <a:rPr lang="en-GB" cap="all" dirty="0" smtClean="0"/>
              <a:t> - EMEA1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7080" y="1124744"/>
            <a:ext cx="445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КОНТЕНТ  О ЧЕЛОВЕЧЕСКОМ ХАРАКТЕРЕ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ВЗГЛЯД НА РЕАЛЬНУЮ ЖИЗНЬ ЛЮДЕЙ</a:t>
            </a:r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cap="all" dirty="0">
                <a:solidFill>
                  <a:prstClr val="black"/>
                </a:solidFill>
              </a:rPr>
              <a:t>ТЕКУЩАЯ БИБЛИОТЕКА – 1900 ЧАСОВ</a:t>
            </a:r>
            <a:endParaRPr lang="en-GB" cap="al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НОВЫЕ ЧАСЫ (В ГОД) - </a:t>
            </a:r>
            <a:r>
              <a:rPr lang="en-GB" dirty="0" smtClean="0"/>
              <a:t>450 </a:t>
            </a:r>
            <a:r>
              <a:rPr lang="ru-RU" dirty="0" smtClean="0"/>
              <a:t>ЧАСОВ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566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endParaRPr lang="en-GB" b="1" dirty="0"/>
          </a:p>
        </p:txBody>
      </p:sp>
      <p:pic>
        <p:nvPicPr>
          <p:cNvPr id="7" name="Picture 2" descr="Z:\Programming &amp; On Air\Programme Resources\Action Drama Reality\Judge Judy\Images\JJ-judy014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5" y="2605667"/>
            <a:ext cx="2223136" cy="1968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Z:\Programming &amp; On Air\Programme Resources\Action Drama Reality\Cheaters\cheaters_bc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6" y="5112363"/>
            <a:ext cx="3954016" cy="1455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:\Programming &amp; On Air\Programme Resources\Action Drama Reality\Babies Special Delivery\Images\NICU 101 prod stills\BSD-S1 (8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57" y="2605666"/>
            <a:ext cx="2248391" cy="1968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Programming &amp; On Air\Programme Resources\Action Drama Reality\Las Vegas Jailhouse\Series 1\Images\Las Vegas Jailhouse_11_Ofc Isabel Leija and Ofc Nicole Sitt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6" y="5112363"/>
            <a:ext cx="3946562" cy="1444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81292" y="4687976"/>
            <a:ext cx="1161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СУДЬЯ ДЖУДИ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74850" y="468202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КРИМИНАЛЬНЫЕ ИСТОРИИ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2836" y="4682030"/>
            <a:ext cx="278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НОВОРОЖДЕННЫЕ:  ТРУДНЫЕ РОДЫ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657493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ТЮРЬМА В ЛАС-ВЕГАСЕ</a:t>
            </a:r>
            <a:endParaRPr lang="en-GB" sz="1200" b="1" dirty="0"/>
          </a:p>
        </p:txBody>
      </p:sp>
      <p:pic>
        <p:nvPicPr>
          <p:cNvPr id="2052" name="Picture 4" descr="Z:\Programming &amp; On Air\Programme Resources\Action Drama Reality\Crime Stories\Images\Crime Storie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5667"/>
            <a:ext cx="2304256" cy="1968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03848" y="656817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ИЗМЕНА</a:t>
            </a:r>
            <a:endParaRPr lang="en-GB" sz="1200" b="1" dirty="0"/>
          </a:p>
        </p:txBody>
      </p:sp>
    </p:spTree>
    <p:extLst>
      <p:ext uri="{BB962C8B-B14F-4D97-AF65-F5344CB8AC3E}">
        <p14:creationId xmlns="" xmlns:p14="http://schemas.microsoft.com/office/powerpoint/2010/main" val="39815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alphaModFix amt="85000"/>
          </a:blip>
          <a:stretch>
            <a:fillRect/>
          </a:stretch>
        </p:blipFill>
        <p:spPr>
          <a:xfrm>
            <a:off x="616305" y="828191"/>
            <a:ext cx="7982910" cy="58883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743360" y="934135"/>
            <a:ext cx="76112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CBS REALITY </a:t>
            </a:r>
            <a:r>
              <a:rPr lang="ru-RU" sz="2400" b="1" dirty="0" smtClean="0"/>
              <a:t>ЭТО</a:t>
            </a:r>
            <a:r>
              <a:rPr lang="en-GB" sz="2400" b="1" dirty="0" smtClean="0"/>
              <a:t>…...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2190" y="1653824"/>
            <a:ext cx="769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ПРОГРАММЫ, ЗНАКОМЯЩИЕ С РЕАЛЬНОЙ ЖИЗНЬЮ ЛЮДЕЙ</a:t>
            </a:r>
            <a:endParaRPr lang="en-GB" dirty="0"/>
          </a:p>
        </p:txBody>
      </p:sp>
      <p:cxnSp>
        <p:nvCxnSpPr>
          <p:cNvPr id="9" name="Straight Connector 8"/>
          <p:cNvCxnSpPr>
            <a:stCxn id="10" idx="0"/>
            <a:endCxn id="12" idx="0"/>
          </p:cNvCxnSpPr>
          <p:nvPr/>
        </p:nvCxnSpPr>
        <p:spPr>
          <a:xfrm flipV="1">
            <a:off x="1552879" y="2736424"/>
            <a:ext cx="5989277" cy="10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1310563" y="2746928"/>
            <a:ext cx="484632" cy="743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184959" y="2741676"/>
            <a:ext cx="484632" cy="71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7299840" y="2736424"/>
            <a:ext cx="484632" cy="743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72834" y="3649962"/>
            <a:ext cx="1160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I.D. Investigation Discovery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27175" y="366227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CBS REALITY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888592" y="3649837"/>
            <a:ext cx="1243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TLC</a:t>
            </a:r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6578417" y="5050218"/>
            <a:ext cx="182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ПОСТАНОВОЧНЫЕ ПРОГРАММЫ</a:t>
            </a:r>
            <a:endParaRPr lang="en-GB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42156" y="4438316"/>
            <a:ext cx="0" cy="59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36686" y="4680886"/>
            <a:ext cx="2981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ПРОГРАММЫ О РЕАЛЬНЫХ ЛЮДЯХ В РЕАЛЬНОЙ ЖИЗНИ, СОГЛАСУЮЩИЕСЯ СО СЛОГАНОМ КАНАЛА:</a:t>
            </a:r>
            <a:endParaRPr lang="en-GB" b="1" dirty="0" smtClean="0"/>
          </a:p>
          <a:p>
            <a:pPr algn="ctr"/>
            <a:r>
              <a:rPr lang="ru-RU" b="1" dirty="0" smtClean="0"/>
              <a:t>ХОРОШИЕ, ПЛОХИЕ И УДИВИТЕЛЬНЫЕ</a:t>
            </a:r>
            <a:endParaRPr lang="en-GB" b="1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27275" y="4278438"/>
            <a:ext cx="0" cy="312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52879" y="4421402"/>
            <a:ext cx="0" cy="546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059" y="5067676"/>
            <a:ext cx="188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Мир расследований, криминалистического анализа и реальных преступлений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32338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1" y="115141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</a:t>
            </a:r>
          </a:p>
          <a:p>
            <a:pPr algn="ctr"/>
            <a:r>
              <a:rPr lang="ru-RU" sz="3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УДИВИТЕЛЬНЫЕ</a:t>
            </a:r>
            <a:r>
              <a:rPr lang="en-GB" sz="32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32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3200" dirty="0" smtClean="0">
              <a:latin typeface="Futura Condensed"/>
              <a:cs typeface="Futura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9836" y="2740560"/>
            <a:ext cx="49569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pPr algn="ctr"/>
            <a:r>
              <a:rPr lang="ru-RU" sz="2800" b="1" dirty="0" smtClean="0"/>
              <a:t>АНОНСЫ </a:t>
            </a:r>
            <a:r>
              <a:rPr lang="en-GB" sz="2800" b="1" dirty="0" smtClean="0"/>
              <a:t>2015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2565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endParaRPr lang="fr-FR" sz="1600" dirty="0" smtClean="0">
              <a:latin typeface="Futura Condensed"/>
              <a:cs typeface="Futura Condensed"/>
            </a:endParaRPr>
          </a:p>
        </p:txBody>
      </p:sp>
      <p:pic>
        <p:nvPicPr>
          <p:cNvPr id="4" name="Picture 3" descr="C:\Users\melissa.goss\AppData\Local\Microsoft\Windows\Temporary Internet Files\Content.Word\JJ-JudyAD001 copy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3985" y="2069710"/>
            <a:ext cx="2499038" cy="265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51175" y="1865781"/>
            <a:ext cx="575391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СУДЬЯ ДЖУДИ</a:t>
            </a:r>
            <a:r>
              <a:rPr lang="en-GB" sz="1400" b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(еще больше сезонов)</a:t>
            </a:r>
            <a:endParaRPr lang="en-GB" sz="1400" b="1" dirty="0">
              <a:latin typeface="Calibri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1400" dirty="0" smtClean="0"/>
              <a:t>Высокорейтинговое </a:t>
            </a:r>
            <a:r>
              <a:rPr lang="ru-RU" sz="1400" dirty="0"/>
              <a:t>дневное реалити-шоу, 14 раз номинированное на престижную премию </a:t>
            </a:r>
            <a:r>
              <a:rPr lang="ru-RU" sz="1400" dirty="0" err="1"/>
              <a:t>Emmy</a:t>
            </a:r>
            <a:r>
              <a:rPr lang="ru-RU" sz="1400" dirty="0"/>
              <a:t>. Зрителей ждет правосудие с характером – ведь это сериал о самом известном судье в Америке – Джуди </a:t>
            </a:r>
            <a:r>
              <a:rPr lang="ru-RU" sz="1400" dirty="0" err="1"/>
              <a:t>Шейндлин</a:t>
            </a:r>
            <a:r>
              <a:rPr lang="ru-RU" sz="1400" dirty="0"/>
              <a:t>. Прямой и искренний, безапелляционный  нью-йоркский судья  рассматривает реальные дела, такие как: порча машины, вандализм, нападение на охранников, </a:t>
            </a:r>
            <a:r>
              <a:rPr lang="ru-RU" sz="1400" dirty="0" err="1" smtClean="0"/>
              <a:t>безбашенные</a:t>
            </a:r>
            <a:r>
              <a:rPr lang="ru-RU" sz="1400" dirty="0" smtClean="0"/>
              <a:t> </a:t>
            </a:r>
            <a:r>
              <a:rPr lang="ru-RU" sz="1400" dirty="0" err="1"/>
              <a:t>тинейджерские</a:t>
            </a:r>
            <a:r>
              <a:rPr lang="ru-RU" sz="1400" dirty="0"/>
              <a:t> вечеринки и даже спор по поводу праха, а также другие разбирательства. Каким же будет вынесенный вердикт? Кто знает!  Но будьте уверены, что с таким, не допускающим ошибок судьей, как Джуди, решение непременно нанесет сокрушительный удар не только по самой проблеме, но и по самолюбию некоторых участников. 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357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923" y="3827642"/>
            <a:ext cx="4781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БИТВА НЕВЕСТ, сезон </a:t>
            </a:r>
            <a:r>
              <a:rPr lang="en-GB" sz="1400" b="1" dirty="0" smtClean="0"/>
              <a:t>2-6</a:t>
            </a:r>
            <a:endParaRPr lang="ru-RU" sz="1400" b="1" dirty="0" smtClean="0"/>
          </a:p>
          <a:p>
            <a:pPr algn="just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ru-RU" sz="1400" dirty="0" smtClean="0"/>
              <a:t>Реалити-шоу</a:t>
            </a:r>
            <a:r>
              <a:rPr lang="ru-RU" sz="1400" dirty="0"/>
              <a:t>, в котором будущие невесты готовятся к предстоящей свадьбе, </a:t>
            </a:r>
            <a:r>
              <a:rPr lang="ru-RU" sz="1400" dirty="0" smtClean="0"/>
              <a:t>пытаясь уложиться </a:t>
            </a:r>
            <a:r>
              <a:rPr lang="ru-RU" sz="1400" dirty="0"/>
              <a:t>в определенный бюджет. Это не просто свадебный показ, это сочетание качественного дизайнерского мастерства с драматическими событиями, происходящими в жизни будущих пар, и с интересными персонажами, участвующими в сериале. Это то, с чем каждый человек может столкнуться в РЕАЛЬНОЙ ЖИЗНИ.</a:t>
            </a:r>
            <a:endParaRPr lang="en-GB" sz="1400" dirty="0"/>
          </a:p>
        </p:txBody>
      </p:sp>
      <p:pic>
        <p:nvPicPr>
          <p:cNvPr id="1028" name="Picture 4" descr="image0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8" y="1495017"/>
            <a:ext cx="3115017" cy="175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23019" y="1495017"/>
            <a:ext cx="48957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ПОЙМАТЬ С ПОЛИЧНЫМ, сезон 1-2</a:t>
            </a:r>
            <a:r>
              <a:rPr lang="en-GB" sz="1400" b="1" dirty="0" smtClean="0"/>
              <a:t> (30x30), </a:t>
            </a:r>
            <a:r>
              <a:rPr lang="ru-RU" sz="1400" b="1" dirty="0" smtClean="0"/>
              <a:t> сезон </a:t>
            </a:r>
            <a:r>
              <a:rPr lang="en-GB" sz="1400" b="1" dirty="0" smtClean="0"/>
              <a:t>3 (20x30)</a:t>
            </a:r>
            <a:endParaRPr lang="ru-RU" sz="1400" b="1" dirty="0" smtClean="0"/>
          </a:p>
          <a:p>
            <a:pPr algn="just"/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ru-RU" sz="1400" dirty="0"/>
              <a:t>Сериал рассматривает новые методы борьбы, которыми пользуются полицейские и </a:t>
            </a:r>
            <a:r>
              <a:rPr lang="ru-RU" sz="1400" dirty="0" smtClean="0"/>
              <a:t>сотрудники охраны, </a:t>
            </a:r>
            <a:r>
              <a:rPr lang="ru-RU" sz="1400" dirty="0"/>
              <a:t>для того чтобы на месте преступления поймать с поличным магазинных воров. </a:t>
            </a:r>
            <a:endParaRPr lang="en-GB" sz="1400" b="1" dirty="0"/>
          </a:p>
        </p:txBody>
      </p:sp>
      <p:pic>
        <p:nvPicPr>
          <p:cNvPr id="1029" name="Picture 3" descr="image0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60" y="3925578"/>
            <a:ext cx="3083565" cy="205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813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606" y="3389161"/>
            <a:ext cx="45977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THE NIGHTMARE NEIGHBOURS NEXT DOOR</a:t>
            </a:r>
            <a:r>
              <a:rPr lang="ru-RU" sz="1400" b="1" dirty="0" smtClean="0"/>
              <a:t>, сезон </a:t>
            </a:r>
            <a:r>
              <a:rPr lang="en-GB" sz="1400" b="1" dirty="0" smtClean="0"/>
              <a:t>2</a:t>
            </a:r>
            <a:endParaRPr lang="ru-RU" sz="1400" b="1" dirty="0" smtClean="0"/>
          </a:p>
          <a:p>
            <a:r>
              <a:rPr lang="ru-RU" sz="1400" i="1" dirty="0" smtClean="0"/>
              <a:t>(рабочее название: Кошмарные соседи)</a:t>
            </a:r>
          </a:p>
          <a:p>
            <a:pPr algn="just"/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ru-RU" sz="1400" dirty="0" smtClean="0"/>
              <a:t>В Британии ежегодно фиксируют около 6 млн. жалоб на соседей. Громкий лай собаки, шумная вечеринка или просто домашний скандал – каждый сталкивался с подобным. Такое «маленькое недовольство» может стать частью вашей повседневной жизни иногда на годы. Но как закончить этот кошмар? Сериал проникает за закрытые двери, чтобы выяснить, что же в действительности произошло между участниками конфликта, и расследует самые необычные и сложные случаи сегодняшней Британии.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874689" y="1299200"/>
            <a:ext cx="4789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НЕИЗЛЕЧИМЫЕ, сезон </a:t>
            </a:r>
            <a:r>
              <a:rPr lang="en-GB" sz="1400" b="1" dirty="0" smtClean="0"/>
              <a:t>3</a:t>
            </a:r>
            <a:br>
              <a:rPr lang="en-GB" sz="1400" b="1" dirty="0" smtClean="0"/>
            </a:br>
            <a:endParaRPr lang="ru-RU" sz="1400" dirty="0"/>
          </a:p>
          <a:p>
            <a:r>
              <a:rPr lang="ru-RU" sz="1400" dirty="0" smtClean="0"/>
              <a:t>Волнующий </a:t>
            </a:r>
            <a:r>
              <a:rPr lang="ru-RU" sz="1400" dirty="0"/>
              <a:t>сериал о реальных пациентах, которым удалось преодолеть самые разрушительные болезни, и как всем смертям назло, эти страдальцы снова встали на ноги</a:t>
            </a:r>
            <a:r>
              <a:rPr lang="ru-RU" sz="1400" dirty="0" smtClean="0"/>
              <a:t>.</a:t>
            </a:r>
          </a:p>
        </p:txBody>
      </p:sp>
      <p:pic>
        <p:nvPicPr>
          <p:cNvPr id="2050" name="Picture 2" descr="http://wwwcdn.channel5.com/assets/images/000/058/190/facebook_NightmareNeighbours_EP3_(1_640x360.jpg?13981626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2" y="3821298"/>
            <a:ext cx="360997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7" y="1299200"/>
            <a:ext cx="2826625" cy="158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32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1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098" y="3861480"/>
            <a:ext cx="5789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ПРЕСТУПЛЕНИЯ ИЗ ТЕМНЫХ ВОД</a:t>
            </a:r>
          </a:p>
          <a:p>
            <a:endParaRPr lang="ru-RU" sz="1400" b="1" dirty="0"/>
          </a:p>
          <a:p>
            <a:pPr algn="just"/>
            <a:r>
              <a:rPr lang="ru-RU" sz="1400" dirty="0"/>
              <a:t>Для преступников вода часто является идеальным сообщником при совершении убийства. Для детективов вода может быть врагом, но иногда она раскрывает секреты, давая подсказки о совершенных преступлениях. Детективы должны прибегать к чрезвычайным мерам, чтобы докопаться до правды и найти доказательства правонарушений. Каждая серия посвящена конкретному расследованию, так или иначе связанному с водой. В программе принимает участие семья жертвы, группа следователей и современные специалисты в области криминологии, исследующие место преступления с помощью технологий 21-века. 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2160001" y="1264197"/>
            <a:ext cx="65455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dirty="0" smtClean="0"/>
              <a:t>CRIMES THAT SHOOK AUSTRALIA</a:t>
            </a:r>
            <a:endParaRPr lang="ru-RU" sz="1400" b="1" dirty="0" smtClean="0"/>
          </a:p>
          <a:p>
            <a:pPr fontAlgn="base"/>
            <a:r>
              <a:rPr lang="ru-RU" sz="1400" i="1" dirty="0" smtClean="0"/>
              <a:t>(рабочее название:  Преступления, потрясшие Австралию)</a:t>
            </a:r>
          </a:p>
          <a:p>
            <a:pPr fontAlgn="base"/>
            <a:endParaRPr lang="ru-RU" sz="1400" b="1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ru-RU" sz="1400" dirty="0" smtClean="0"/>
              <a:t>Сериал о самых громких преступлениях Австралии глазами людей, попавших в самое сердце трагедии.  Зрители узнают, что привело к преступлению, его детали и последствия.  Захватывающие интервью, воссоздание картины происшедшего, архивные документы – сериал расследует криминальные дела, потрясшие общественность и попавшие в заголовки прессы.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6" y="1103839"/>
            <a:ext cx="1392726" cy="213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48" y="3546012"/>
            <a:ext cx="2095083" cy="314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124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89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CBS REALITY </a:t>
            </a:r>
          </a:p>
          <a:p>
            <a:pPr algn="ctr"/>
            <a:r>
              <a:rPr lang="ru-RU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ХОРОШИЕ, ПЛОХИЕ И УДИВИТЕЛЬНЫЕ</a:t>
            </a:r>
            <a:endParaRPr lang="fr-FR" sz="1600" dirty="0" smtClean="0">
              <a:latin typeface="Futura Condensed"/>
              <a:cs typeface="Futura Condens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907" y="3850903"/>
            <a:ext cx="5161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I DIDN'T DO </a:t>
            </a:r>
            <a:r>
              <a:rPr lang="en-GB" sz="1400" b="1" dirty="0" smtClean="0"/>
              <a:t>IT</a:t>
            </a:r>
            <a:r>
              <a:rPr lang="ru-RU" sz="1400" b="1" dirty="0" smtClean="0"/>
              <a:t> (7х60)</a:t>
            </a:r>
          </a:p>
          <a:p>
            <a:r>
              <a:rPr lang="ru-RU" sz="1400" i="1" dirty="0" smtClean="0"/>
              <a:t>(рабочее название: Я</a:t>
            </a:r>
            <a:r>
              <a:rPr lang="en-GB" sz="1400" i="1" dirty="0" smtClean="0"/>
              <a:t> </a:t>
            </a:r>
            <a:r>
              <a:rPr lang="ru-RU" sz="1400" i="1" dirty="0" smtClean="0"/>
              <a:t>невиновен)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Впервые в истории телевидения – программа, посвященная ошибкам системы, которая отправляет за решетку тысячи невиновных людей. Сериал заглядывает за кулисы расследования, чтобы  рассказать горестные  истории людей, несправедливо  осужденных и годами ожидающих признания своей невиновности.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7336" y="1481777"/>
            <a:ext cx="51509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ПОЙМАТЬ УБИЙЦУ</a:t>
            </a:r>
          </a:p>
          <a:p>
            <a:endParaRPr lang="ru-RU" sz="1400" b="1" dirty="0"/>
          </a:p>
          <a:p>
            <a:pPr algn="just"/>
            <a:r>
              <a:rPr lang="ru-RU" sz="1400" dirty="0" smtClean="0"/>
              <a:t>Профессор и детектив Майк </a:t>
            </a:r>
            <a:r>
              <a:rPr lang="ru-RU" sz="1400" dirty="0" err="1" smtClean="0"/>
              <a:t>Арнтфилд</a:t>
            </a:r>
            <a:r>
              <a:rPr lang="ru-RU" sz="1400" dirty="0" smtClean="0"/>
              <a:t> вместе с группой обычных людей расследует нераскрытые убийства в  Торонто и его окрестностях. Каждый эпизод посвящен отдельному  преступлению – команда  под предводительством Майка старается найти новые «ниточки» и использовать современные технологии, чтобы  добыть улики, которые помогли бы полиции закрыть дело. </a:t>
            </a:r>
          </a:p>
        </p:txBody>
      </p:sp>
      <p:pic>
        <p:nvPicPr>
          <p:cNvPr id="4098" name="Picture 2" descr="image0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4" y="1584205"/>
            <a:ext cx="2922278" cy="155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cdn.realscreen.com/wp/wp-content/uploads/2012/08/I-Didnt-Do-It.jpg?6be7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29" y="3850903"/>
            <a:ext cx="3045808" cy="202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548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1088</Words>
  <Application>Microsoft Office PowerPoint</Application>
  <PresentationFormat>Pokaz na ekranie (4:3)</PresentationFormat>
  <Paragraphs>199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Bungard</dc:creator>
  <cp:lastModifiedBy>mscibiorska</cp:lastModifiedBy>
  <cp:revision>126</cp:revision>
  <dcterms:created xsi:type="dcterms:W3CDTF">2013-02-05T16:01:15Z</dcterms:created>
  <dcterms:modified xsi:type="dcterms:W3CDTF">2015-01-26T10:42:33Z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3157510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