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60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pos="6992" userDrawn="1">
          <p15:clr>
            <a:srgbClr val="A4A3A4"/>
          </p15:clr>
        </p15:guide>
        <p15:guide id="5" pos="3613" userDrawn="1">
          <p15:clr>
            <a:srgbClr val="A4A3A4"/>
          </p15:clr>
        </p15:guide>
        <p15:guide id="6" pos="1073" userDrawn="1">
          <p15:clr>
            <a:srgbClr val="A4A3A4"/>
          </p15:clr>
        </p15:guide>
        <p15:guide id="7" orient="horz" pos="1616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C32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504"/>
        <p:guide pos="393"/>
        <p:guide orient="horz" pos="845"/>
        <p:guide pos="6992"/>
        <p:guide pos="3613"/>
        <p:guide pos="1073"/>
        <p:guide orient="horz" pos="16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6726-9E2F-44BF-BCB2-9F44D64DC7C3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69AF-07F3-44E9-9C21-F7F84D545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4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6726-9E2F-44BF-BCB2-9F44D64DC7C3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69AF-07F3-44E9-9C21-F7F84D545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4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6726-9E2F-44BF-BCB2-9F44D64DC7C3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69AF-07F3-44E9-9C21-F7F84D545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36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6726-9E2F-44BF-BCB2-9F44D64DC7C3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69AF-07F3-44E9-9C21-F7F84D545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7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6726-9E2F-44BF-BCB2-9F44D64DC7C3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69AF-07F3-44E9-9C21-F7F84D545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3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6726-9E2F-44BF-BCB2-9F44D64DC7C3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69AF-07F3-44E9-9C21-F7F84D545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8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6726-9E2F-44BF-BCB2-9F44D64DC7C3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69AF-07F3-44E9-9C21-F7F84D545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3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6726-9E2F-44BF-BCB2-9F44D64DC7C3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69AF-07F3-44E9-9C21-F7F84D545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22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6726-9E2F-44BF-BCB2-9F44D64DC7C3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69AF-07F3-44E9-9C21-F7F84D545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6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6726-9E2F-44BF-BCB2-9F44D64DC7C3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69AF-07F3-44E9-9C21-F7F84D545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4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6726-9E2F-44BF-BCB2-9F44D64DC7C3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69AF-07F3-44E9-9C21-F7F84D545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D6726-9E2F-44BF-BCB2-9F44D64DC7C3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C69AF-07F3-44E9-9C21-F7F84D545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2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hyperlink" Target="http://www.mans-tv.ru/programms/detail.php?ID=5628" TargetMode="External"/><Relationship Id="rId18" Type="http://schemas.openxmlformats.org/officeDocument/2006/relationships/hyperlink" Target="http://www.mans-tv.ru/programms/detail.php?ID=5632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hyperlink" Target="http://www.mans-tv.ru/programms/detail.php?ID=5626" TargetMode="External"/><Relationship Id="rId17" Type="http://schemas.openxmlformats.org/officeDocument/2006/relationships/hyperlink" Target="http://www.mans-tv.ru/programms/detail.php?ID=5629" TargetMode="External"/><Relationship Id="rId2" Type="http://schemas.openxmlformats.org/officeDocument/2006/relationships/image" Target="../media/image4.emf"/><Relationship Id="rId16" Type="http://schemas.openxmlformats.org/officeDocument/2006/relationships/hyperlink" Target="http://www.mans-tv.ru/programms/detail.php?ID=563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hyperlink" Target="http://www.mans-tv.ru/programms/detail.php?ID=5635" TargetMode="External"/><Relationship Id="rId5" Type="http://schemas.openxmlformats.org/officeDocument/2006/relationships/image" Target="../media/image9.jpg"/><Relationship Id="rId15" Type="http://schemas.openxmlformats.org/officeDocument/2006/relationships/hyperlink" Target="http://www.mans-tv.ru/programms/detail.php?ID=5634" TargetMode="External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hyperlink" Target="http://www.mans-tv.ru/programms/detail.php?ID=563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hyperlink" Target="http://www.mans-tv.ru/programms/detail.php?ID=5628" TargetMode="External"/><Relationship Id="rId18" Type="http://schemas.openxmlformats.org/officeDocument/2006/relationships/hyperlink" Target="http://www.mans-tv.ru/programms/detail.php?ID=5632" TargetMode="External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12" Type="http://schemas.openxmlformats.org/officeDocument/2006/relationships/hyperlink" Target="http://www.mans-tv.ru/programms/detail.php?ID=5626" TargetMode="External"/><Relationship Id="rId17" Type="http://schemas.openxmlformats.org/officeDocument/2006/relationships/hyperlink" Target="http://www.mans-tv.ru/programms/detail.php?ID=5629" TargetMode="External"/><Relationship Id="rId2" Type="http://schemas.openxmlformats.org/officeDocument/2006/relationships/image" Target="../media/image4.emf"/><Relationship Id="rId16" Type="http://schemas.openxmlformats.org/officeDocument/2006/relationships/hyperlink" Target="http://www.mans-tv.ru/programms/detail.php?ID=563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hyperlink" Target="http://www.mans-tv.ru/programms/detail.php?ID=5635" TargetMode="External"/><Relationship Id="rId5" Type="http://schemas.openxmlformats.org/officeDocument/2006/relationships/image" Target="../media/image17.jpg"/><Relationship Id="rId15" Type="http://schemas.openxmlformats.org/officeDocument/2006/relationships/hyperlink" Target="http://www.mans-tv.ru/programms/detail.php?ID=5634" TargetMode="External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hyperlink" Target="http://www.mans-tv.ru/programms/detail.php?ID=563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hyperlink" Target="http://www.mans-tv.ru/programms/detail.php?ID=5638" TargetMode="External"/><Relationship Id="rId18" Type="http://schemas.openxmlformats.org/officeDocument/2006/relationships/hyperlink" Target="http://www.mans-tv.ru/programms/detail.php?ID=5631" TargetMode="External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12" Type="http://schemas.openxmlformats.org/officeDocument/2006/relationships/hyperlink" Target="http://www.mans-tv.ru/programms/detail.php?ID=5628" TargetMode="External"/><Relationship Id="rId17" Type="http://schemas.openxmlformats.org/officeDocument/2006/relationships/image" Target="../media/image30.jpg"/><Relationship Id="rId2" Type="http://schemas.openxmlformats.org/officeDocument/2006/relationships/image" Target="../media/image4.emf"/><Relationship Id="rId16" Type="http://schemas.openxmlformats.org/officeDocument/2006/relationships/hyperlink" Target="http://www.mans-tv.ru/programms/detail.php?ID=563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hyperlink" Target="http://www.mans-tv.ru/programms/detail.php?ID=5626" TargetMode="External"/><Relationship Id="rId5" Type="http://schemas.openxmlformats.org/officeDocument/2006/relationships/image" Target="../media/image25.jpg"/><Relationship Id="rId15" Type="http://schemas.openxmlformats.org/officeDocument/2006/relationships/hyperlink" Target="http://www.mans-tv.ru/programms/detail.php?ID=5629" TargetMode="External"/><Relationship Id="rId10" Type="http://schemas.openxmlformats.org/officeDocument/2006/relationships/hyperlink" Target="http://www.mans-tv.ru/programms/detail.php?ID=5635" TargetMode="External"/><Relationship Id="rId4" Type="http://schemas.openxmlformats.org/officeDocument/2006/relationships/image" Target="../media/image24.jpg"/><Relationship Id="rId9" Type="http://schemas.openxmlformats.org/officeDocument/2006/relationships/image" Target="../media/image29.jpg"/><Relationship Id="rId14" Type="http://schemas.openxmlformats.org/officeDocument/2006/relationships/hyperlink" Target="http://www.mans-tv.ru/programms/detail.php?ID=563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hyperlink" Target="http://www.mans-tv.ru/programms/detail.php?ID=5631" TargetMode="External"/><Relationship Id="rId7" Type="http://schemas.openxmlformats.org/officeDocument/2006/relationships/image" Target="../media/image34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hyperlink" Target="http://www.mans-tv.ru/programms/detail.php?ID=5626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95" y="0"/>
            <a:ext cx="9672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98887" y="64817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latin typeface="+mn-lt"/>
              </a:rPr>
              <a:t>ПОКАЗАТЕЛИ ОХВАТА И СОЦИАЛЬНО-ДЕМОГРАФИЧЕСКИЕ ХРАКТЕРИСТИКИ</a:t>
            </a:r>
            <a:endParaRPr lang="ru-RU" sz="2000" b="1" dirty="0">
              <a:solidFill>
                <a:srgbClr val="FF33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959" y="5998969"/>
            <a:ext cx="1247941" cy="614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032" y="6173357"/>
            <a:ext cx="1285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www.uspeh-tv.ru</a:t>
            </a:r>
            <a:endParaRPr lang="ru-RU" sz="1200" dirty="0"/>
          </a:p>
        </p:txBody>
      </p:sp>
      <p:pic>
        <p:nvPicPr>
          <p:cNvPr id="1030" name="Picture 6" descr="http://cs625119.vk.me/v625119787/40dc1/5_ImAPoZCE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1590564"/>
            <a:ext cx="3063875" cy="21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dm.rogovskoe.org/files/rogovskoe/Banner/facebook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3277188"/>
            <a:ext cx="3524581" cy="132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5550" y="2165860"/>
            <a:ext cx="1713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49 148</a:t>
            </a:r>
            <a:r>
              <a:rPr lang="ru-RU" sz="4000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6358" y="2673691"/>
            <a:ext cx="1598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подписчиков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17235" y="3502904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5 873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7166" y="4010735"/>
            <a:ext cx="1598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подписчиков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766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538110"/>
            <a:ext cx="7161050" cy="7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959" y="5998969"/>
            <a:ext cx="1247941" cy="614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032" y="6173357"/>
            <a:ext cx="1285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www.uspeh-tv.ru</a:t>
            </a:r>
            <a:endParaRPr lang="ru-RU" sz="12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598887" y="64817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latin typeface="+mn-lt"/>
              </a:rPr>
              <a:t>ОБНОВЛЕННЫЕ ПРОГРАММЫ</a:t>
            </a:r>
            <a:endParaRPr lang="ru-RU" sz="2000" b="1" dirty="0">
              <a:solidFill>
                <a:srgbClr val="FF3300"/>
              </a:solidFill>
              <a:latin typeface="+mn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0" y="1328738"/>
            <a:ext cx="1420887" cy="10080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1" y="2552700"/>
            <a:ext cx="1423126" cy="10096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1" y="3778250"/>
            <a:ext cx="1420889" cy="10080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4" y="5002212"/>
            <a:ext cx="1414176" cy="10033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23" y="1328738"/>
            <a:ext cx="1420887" cy="10080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23" y="2552700"/>
            <a:ext cx="1423126" cy="10096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23" y="3776662"/>
            <a:ext cx="1423127" cy="100965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23" y="5013618"/>
            <a:ext cx="1404937" cy="9967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311135" y="2580670"/>
            <a:ext cx="3788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1"/>
              </a:rPr>
              <a:t>Как выжить в офисе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 smtClean="0"/>
              <a:t>    </a:t>
            </a:r>
            <a:r>
              <a:rPr lang="ru-RU" sz="900" b="1" dirty="0"/>
              <a:t>Занимательное и познавательное ток-шоу, в котором серьезные вопросы построения карьеры, поиска работы, управления персоналом и отношений с начальством обсуждаются в непринужденной атмосфере.</a:t>
            </a:r>
            <a:r>
              <a:rPr lang="ru-RU" sz="900" dirty="0"/>
              <a:t/>
            </a:r>
            <a:br>
              <a:rPr lang="ru-RU" sz="900" dirty="0"/>
            </a:br>
            <a:endParaRPr lang="ru-RU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2199431" y="1333802"/>
            <a:ext cx="31067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hlinkClick r:id="rId12"/>
              </a:rPr>
              <a:t>Desperado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 smtClean="0"/>
              <a:t>     </a:t>
            </a:r>
            <a:r>
              <a:rPr lang="ru-RU" sz="900" dirty="0"/>
              <a:t>Программа о молодых людях, бросающих вызов миру и окружению не только своим образом жизни, но и, если можно так выразиться, «образом бизнеса». </a:t>
            </a:r>
            <a:r>
              <a:rPr lang="ru-RU" sz="900" b="1" dirty="0"/>
              <a:t>Как можно сделать бизнес на необычных услугах и товарах? Что толкает этих людей посвятить свою жизнь такому странному бизнесу? Тяжело ли это?</a:t>
            </a:r>
            <a:endParaRPr lang="ru-RU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2199433" y="2546954"/>
            <a:ext cx="3106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3"/>
              </a:rPr>
              <a:t>Азбука жестов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/>
              <a:t> </a:t>
            </a:r>
            <a:r>
              <a:rPr lang="ru-RU" sz="900" dirty="0" smtClean="0"/>
              <a:t>     </a:t>
            </a:r>
            <a:r>
              <a:rPr lang="ru-RU" sz="900" b="1" dirty="0"/>
              <a:t>Как понять собеседника?</a:t>
            </a:r>
            <a:br>
              <a:rPr lang="ru-RU" sz="900" b="1" dirty="0"/>
            </a:br>
            <a:r>
              <a:rPr lang="ru-RU" sz="900" b="1" dirty="0"/>
              <a:t>Как без слов узнать мысли человека?</a:t>
            </a:r>
            <a:br>
              <a:rPr lang="ru-RU" sz="900" b="1" dirty="0"/>
            </a:br>
            <a:r>
              <a:rPr lang="ru-RU" sz="900" b="1" dirty="0"/>
              <a:t>Как научиться манипулировать на переговорах?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/>
              <a:t>На </a:t>
            </a:r>
            <a:r>
              <a:rPr lang="ru-RU" sz="900" dirty="0"/>
              <a:t>эти и многие другие вопросы помогут ответить короткие ролики, в которых наши ведущие раскрывают тайны невербальных знаков. Хотите знать язык мимики и жестов - посмотрите наш видеокурс.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9384" y="5035550"/>
            <a:ext cx="3820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4"/>
              </a:rPr>
              <a:t>Как разрешить неразрешимое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 smtClean="0"/>
              <a:t>    </a:t>
            </a:r>
            <a:r>
              <a:rPr lang="ru-RU" sz="900" b="1" dirty="0"/>
              <a:t>Как «изобрести» выход из сложной ситуации?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/>
              <a:t>В </a:t>
            </a:r>
            <a:r>
              <a:rPr lang="ru-RU" sz="900" dirty="0"/>
              <a:t>этой программе известные бизнес-тренеры в легкой игровой форме дают зрителям неожиданные инструменты решения проблем и задач, доступные </a:t>
            </a:r>
            <a:r>
              <a:rPr lang="ru-RU" sz="900" dirty="0" smtClean="0"/>
              <a:t>каждому.</a:t>
            </a:r>
            <a:r>
              <a:rPr lang="en-US" sz="900" dirty="0"/>
              <a:t> </a:t>
            </a:r>
            <a:r>
              <a:rPr lang="ru-RU" sz="900" dirty="0" smtClean="0"/>
              <a:t>Программа </a:t>
            </a:r>
            <a:r>
              <a:rPr lang="ru-RU" sz="900" dirty="0"/>
              <a:t>заставляет зрителя верить в собственные силы и в способность преодолеть любые сложности с помощью технологий и она дает эти технологии, учит реальным инструментам, которым не учат ни в школе, ни в МВА.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65109" y="1336724"/>
            <a:ext cx="3734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5"/>
              </a:rPr>
              <a:t>Кадры решают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 smtClean="0"/>
              <a:t>    </a:t>
            </a:r>
            <a:r>
              <a:rPr lang="ru-RU" sz="900" b="1" dirty="0"/>
              <a:t>Как пройти собеседование?</a:t>
            </a:r>
            <a:r>
              <a:rPr lang="ru-RU" sz="900" dirty="0"/>
              <a:t> Узнайте секреты успешного устройства на работу!</a:t>
            </a:r>
            <a:br>
              <a:rPr lang="ru-RU" sz="900" dirty="0"/>
            </a:br>
            <a:r>
              <a:rPr lang="ru-RU" sz="900" dirty="0" smtClean="0"/>
              <a:t>Кандидат </a:t>
            </a:r>
            <a:r>
              <a:rPr lang="ru-RU" sz="900" dirty="0"/>
              <a:t>проходит интервью при включенной камере, а эксперты, наблюдая за беседой, дают свои советы и рекомендации.</a:t>
            </a:r>
            <a:br>
              <a:rPr lang="ru-RU" sz="900" dirty="0"/>
            </a:br>
            <a:endParaRPr lang="ru-RU" sz="900" dirty="0"/>
          </a:p>
        </p:txBody>
      </p:sp>
      <p:sp>
        <p:nvSpPr>
          <p:cNvPr id="34" name="TextBox 33"/>
          <p:cNvSpPr txBox="1"/>
          <p:nvPr/>
        </p:nvSpPr>
        <p:spPr>
          <a:xfrm>
            <a:off x="2199432" y="3806825"/>
            <a:ext cx="31067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6"/>
              </a:rPr>
              <a:t>Арсенал руководителя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>     </a:t>
            </a:r>
            <a:r>
              <a:rPr lang="ru-RU" sz="900" b="1" dirty="0" smtClean="0"/>
              <a:t>Серия </a:t>
            </a:r>
            <a:r>
              <a:rPr lang="ru-RU" sz="900" b="1" dirty="0"/>
              <a:t>программ с Олегом </a:t>
            </a:r>
            <a:r>
              <a:rPr lang="ru-RU" sz="900" b="1" dirty="0" err="1"/>
              <a:t>Гамазиным</a:t>
            </a:r>
            <a:r>
              <a:rPr lang="ru-RU" sz="900" b="1" dirty="0"/>
              <a:t>: проводится диагностика компании, на тренинге вырабатываются решения проблем, даются простые управленческие инструменты, с помощью которых можно сделать работу более </a:t>
            </a:r>
            <a:r>
              <a:rPr lang="ru-RU" sz="900" b="1" dirty="0" smtClean="0"/>
              <a:t>эффективной.</a:t>
            </a:r>
            <a:r>
              <a:rPr lang="ru-RU" sz="900" dirty="0" smtClean="0"/>
              <a:t> Смотрите</a:t>
            </a:r>
            <a:r>
              <a:rPr lang="ru-RU" sz="900" dirty="0"/>
              <a:t>, применяйте на практике, учитесь на чужих ошибках! Стройте свой бизнес правильно.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99433" y="5019977"/>
            <a:ext cx="3106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7"/>
              </a:rPr>
              <a:t>Дизайн-мышление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/>
              <a:t> </a:t>
            </a:r>
            <a:r>
              <a:rPr lang="en-US" sz="900" dirty="0" smtClean="0"/>
              <a:t>    </a:t>
            </a:r>
            <a:r>
              <a:rPr lang="ru-RU" sz="900" dirty="0"/>
              <a:t>Они талантливы и уверены в себе. Им кажется, они знают, зачем </a:t>
            </a:r>
            <a:r>
              <a:rPr lang="ru-RU" sz="900" dirty="0" smtClean="0"/>
              <a:t>пришли.</a:t>
            </a:r>
            <a:r>
              <a:rPr lang="en-US" sz="900" dirty="0" smtClean="0"/>
              <a:t> </a:t>
            </a:r>
            <a:r>
              <a:rPr lang="ru-RU" sz="900" b="1" dirty="0" smtClean="0"/>
              <a:t>Но </a:t>
            </a:r>
            <a:r>
              <a:rPr lang="ru-RU" sz="900" b="1" dirty="0"/>
              <a:t>у них всего 9 дней на решение сложного </a:t>
            </a:r>
            <a:r>
              <a:rPr lang="ru-RU" sz="900" b="1" dirty="0" smtClean="0"/>
              <a:t>кейса.</a:t>
            </a:r>
            <a:r>
              <a:rPr lang="en-US" sz="900" b="1" dirty="0" smtClean="0"/>
              <a:t> </a:t>
            </a:r>
            <a:r>
              <a:rPr lang="ru-RU" sz="900" dirty="0" smtClean="0"/>
              <a:t>В </a:t>
            </a:r>
            <a:r>
              <a:rPr lang="ru-RU" sz="900" dirty="0"/>
              <a:t>непривычных условиях (12 часов учебы каждый день под прицелом видеокамер) им предстоит решить по революционной методике решения комплексных задач задание крупной компании.</a:t>
            </a:r>
            <a:br>
              <a:rPr lang="ru-RU" sz="900" dirty="0"/>
            </a:br>
            <a:r>
              <a:rPr lang="ru-RU" sz="900" dirty="0"/>
              <a:t>Но будет ли их решение эффективным?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52396" y="3795713"/>
            <a:ext cx="384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8"/>
              </a:rPr>
              <a:t>Как открыть свой бизнес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>     </a:t>
            </a:r>
            <a:r>
              <a:rPr lang="ru-RU" sz="900" dirty="0"/>
              <a:t>В программе отслеживается создание собственного бизнеса от зарождения идеи, поиска денег - до организации и открытия.</a:t>
            </a:r>
            <a:br>
              <a:rPr lang="ru-RU" sz="900" dirty="0"/>
            </a:br>
            <a:r>
              <a:rPr lang="ru-RU" sz="900" b="1" dirty="0" smtClean="0"/>
              <a:t>Настоящая </a:t>
            </a:r>
            <a:r>
              <a:rPr lang="ru-RU" sz="900" b="1" dirty="0"/>
              <a:t>пошаговая инструкция для начинающего предпринимателя.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1804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959" y="6014735"/>
            <a:ext cx="1247941" cy="614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032" y="6189123"/>
            <a:ext cx="1285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www.uspeh-tv.ru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538110"/>
            <a:ext cx="7161050" cy="7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647825" y="53045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latin typeface="+mn-lt"/>
              </a:rPr>
              <a:t>ОБНОВЛЕННЫЕ ПРОГРАММЫ</a:t>
            </a:r>
            <a:endParaRPr lang="ru-RU" sz="2000" b="1" dirty="0">
              <a:solidFill>
                <a:srgbClr val="FF3300"/>
              </a:solidFill>
              <a:latin typeface="+mn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1359642"/>
            <a:ext cx="1420887" cy="10080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2583604"/>
            <a:ext cx="1403350" cy="9956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9" y="3801167"/>
            <a:ext cx="1420889" cy="10080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2" y="5039160"/>
            <a:ext cx="1450341" cy="10289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02" y="1351656"/>
            <a:ext cx="1420887" cy="10080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24" y="2575618"/>
            <a:ext cx="1423126" cy="10096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24" y="3801167"/>
            <a:ext cx="1420889" cy="100806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02" y="5055955"/>
            <a:ext cx="1397176" cy="9912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311136" y="2603588"/>
            <a:ext cx="37886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1"/>
              </a:rPr>
              <a:t>Ремарка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 smtClean="0"/>
              <a:t>    </a:t>
            </a:r>
            <a:r>
              <a:rPr lang="ru-RU" sz="900" dirty="0"/>
              <a:t>Афоризмы и короткие интересные истории от известных людей большого бизнеса, которые могут стать хорошими советами, </a:t>
            </a:r>
            <a:r>
              <a:rPr lang="ru-RU" sz="900" dirty="0" err="1"/>
              <a:t>мотиваторами</a:t>
            </a:r>
            <a:r>
              <a:rPr lang="ru-RU" sz="900" dirty="0"/>
              <a:t> и источниками идей для наших зрителей.</a:t>
            </a:r>
          </a:p>
          <a:p>
            <a:endParaRPr lang="ru-RU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2197099" y="1364706"/>
            <a:ext cx="3106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2"/>
              </a:rPr>
              <a:t>Мама, я БОСС!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/>
              <a:t> </a:t>
            </a:r>
            <a:r>
              <a:rPr lang="en-US" sz="900" dirty="0" smtClean="0"/>
              <a:t>   </a:t>
            </a:r>
            <a:r>
              <a:rPr lang="ru-RU" sz="900" dirty="0"/>
              <a:t>Ток-шоу, в котором молодые предприниматели обсуждают самые острые вопросы и проблемы бизнеса, делятся своими историями и опытом. Это программы для тех, кто еще только собирается начать собственное дело или уже организовал бизнес и планирует его развивать.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97101" y="2577858"/>
            <a:ext cx="31067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3"/>
              </a:rPr>
              <a:t>Мое дело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 smtClean="0"/>
              <a:t>    </a:t>
            </a:r>
            <a:r>
              <a:rPr lang="ru-RU" sz="900" b="1" dirty="0"/>
              <a:t>Герой программы — такой же бизнесмен, как и зрители канала.</a:t>
            </a:r>
            <a:r>
              <a:rPr lang="ru-RU" sz="900" dirty="0"/>
              <a:t> Его опыт может быть полезен зрителю, может дать ему новые идеи или даже толчок для создания своего дела.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79384" y="5058468"/>
            <a:ext cx="3820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4"/>
              </a:rPr>
              <a:t>Сам себе…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 smtClean="0"/>
              <a:t>   </a:t>
            </a:r>
            <a:r>
              <a:rPr lang="ru-RU" sz="900" b="1" dirty="0"/>
              <a:t>Современному руководителю, а особенно руководителю небольшой организации, зачастую приходится быть и пиарщиком, и HR-ом, и разведчиком, и маркетологом, и финансистом в одном лице</a:t>
            </a:r>
            <a:r>
              <a:rPr lang="ru-RU" sz="900" b="1" dirty="0" smtClean="0"/>
              <a:t>. </a:t>
            </a:r>
            <a:r>
              <a:rPr lang="ru-RU" sz="900" dirty="0" smtClean="0"/>
              <a:t>"</a:t>
            </a:r>
            <a:r>
              <a:rPr lang="ru-RU" sz="900" dirty="0"/>
              <a:t>Сам себе..." - это цикл программ, в которых эксперты рассказывают бизнесменам основы своей </a:t>
            </a:r>
            <a:r>
              <a:rPr lang="ru-RU" sz="900" dirty="0" smtClean="0"/>
              <a:t>профессии. Это </a:t>
            </a:r>
            <a:r>
              <a:rPr lang="ru-RU" sz="900" dirty="0"/>
              <a:t>позволит бизнесменам говорить со своими специалистами в этой области на одном языке, правильно ставить задачи своим подчиненным </a:t>
            </a:r>
            <a:r>
              <a:rPr lang="en-US" sz="900" dirty="0" smtClean="0"/>
              <a:t> </a:t>
            </a:r>
            <a:r>
              <a:rPr lang="ru-RU" sz="900" dirty="0" smtClean="0"/>
              <a:t>и многое другое..</a:t>
            </a:r>
            <a:endParaRPr lang="ru-RU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7365110" y="1359642"/>
            <a:ext cx="373469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5"/>
              </a:rPr>
              <a:t>Реклама по правилам и без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 smtClean="0"/>
              <a:t>     </a:t>
            </a:r>
            <a:r>
              <a:rPr lang="ru-RU" sz="900" b="1" dirty="0"/>
              <a:t>Руководители предприятия понимают: в наше время, чтобы товар продать, нужно сначала купить!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/>
              <a:t>Что </a:t>
            </a:r>
            <a:r>
              <a:rPr lang="ru-RU" sz="900" dirty="0"/>
              <a:t>купить? Конечно, рекламу. </a:t>
            </a:r>
            <a:r>
              <a:rPr lang="ru-RU" sz="900" dirty="0" smtClean="0"/>
              <a:t>Побольше </a:t>
            </a:r>
            <a:r>
              <a:rPr lang="ru-RU" sz="900" dirty="0"/>
              <a:t>рекламы или </a:t>
            </a:r>
            <a:r>
              <a:rPr lang="ru-RU" sz="900" dirty="0" smtClean="0"/>
              <a:t>поменьше?</a:t>
            </a:r>
            <a:r>
              <a:rPr lang="en-US" sz="900" dirty="0" smtClean="0"/>
              <a:t> </a:t>
            </a:r>
            <a:r>
              <a:rPr lang="ru-RU" sz="900" dirty="0" err="1" smtClean="0"/>
              <a:t>Поярче</a:t>
            </a:r>
            <a:r>
              <a:rPr lang="ru-RU" sz="900" dirty="0" smtClean="0"/>
              <a:t> </a:t>
            </a:r>
            <a:r>
              <a:rPr lang="ru-RU" sz="900" dirty="0"/>
              <a:t>или поскромнее? </a:t>
            </a:r>
            <a:r>
              <a:rPr lang="ru-RU" sz="900" dirty="0" smtClean="0"/>
              <a:t>Когда </a:t>
            </a:r>
            <a:r>
              <a:rPr lang="ru-RU" sz="900" dirty="0"/>
              <a:t>нужно жадничать, а на чем нельзя экономить? </a:t>
            </a:r>
            <a:r>
              <a:rPr lang="ru-RU" sz="900" dirty="0" smtClean="0"/>
              <a:t>А </a:t>
            </a:r>
            <a:r>
              <a:rPr lang="ru-RU" sz="900" dirty="0"/>
              <a:t>можно ли обойтись без бюджета на </a:t>
            </a:r>
            <a:r>
              <a:rPr lang="ru-RU" sz="900" dirty="0" smtClean="0"/>
              <a:t>рекламу?</a:t>
            </a:r>
            <a:r>
              <a:rPr lang="en-US" sz="900" dirty="0" smtClean="0"/>
              <a:t> </a:t>
            </a:r>
            <a:r>
              <a:rPr lang="ru-RU" sz="900" b="1" dirty="0" smtClean="0"/>
              <a:t>На </a:t>
            </a:r>
            <a:r>
              <a:rPr lang="ru-RU" sz="900" b="1" dirty="0"/>
              <a:t>все подобные вопросы ответит эта аналитическая программа.</a:t>
            </a:r>
            <a:endParaRPr lang="ru-RU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2197100" y="3829743"/>
            <a:ext cx="3106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6"/>
              </a:rPr>
              <a:t>На 1-2-3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 smtClean="0"/>
              <a:t>   </a:t>
            </a:r>
            <a:r>
              <a:rPr lang="ru-RU" sz="900" b="1" dirty="0"/>
              <a:t>Лучшие бизнес-тренеры проводят индивидуальный тренинг с одним участником.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/>
              <a:t>После </a:t>
            </a:r>
            <a:r>
              <a:rPr lang="ru-RU" sz="900" dirty="0"/>
              <a:t>просмотра каждой из программ наш зритель - предприниматель или управленец - сможет сразу применить полученные знания, умения, навыки и инструменты в своей компании, легко и быстро, на раз-два-три!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97101" y="5042895"/>
            <a:ext cx="31067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7"/>
              </a:rPr>
              <a:t>Офис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/>
              <a:t> </a:t>
            </a:r>
            <a:r>
              <a:rPr lang="en-US" sz="900" dirty="0" smtClean="0"/>
              <a:t>     </a:t>
            </a:r>
            <a:r>
              <a:rPr lang="ru-RU" sz="900" b="1" dirty="0"/>
              <a:t>В каком офисе работаете Вы? Хочется ли Вам туда идти?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/>
              <a:t>Наши </a:t>
            </a:r>
            <a:r>
              <a:rPr lang="ru-RU" sz="900" dirty="0"/>
              <a:t>герои - люди, которые любят свой офис и строят его "под себя". В офисе отражается характер и дух компании.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52397" y="3818631"/>
            <a:ext cx="3847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8"/>
              </a:rPr>
              <a:t>Репортажи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/>
              <a:t> </a:t>
            </a:r>
            <a:r>
              <a:rPr lang="en-US" sz="900" dirty="0" smtClean="0"/>
              <a:t>     </a:t>
            </a:r>
            <a:r>
              <a:rPr lang="ru-RU" sz="900" dirty="0"/>
              <a:t>Мы стремимся донести до своего зрителя информацию о самых интересных бизнес-событиях, проходящих в </a:t>
            </a:r>
            <a:r>
              <a:rPr lang="ru-RU" sz="900" dirty="0" smtClean="0"/>
              <a:t>России.</a:t>
            </a:r>
            <a:r>
              <a:rPr lang="en-US" sz="900" dirty="0" smtClean="0"/>
              <a:t> </a:t>
            </a:r>
            <a:r>
              <a:rPr lang="ru-RU" sz="900" b="1" dirty="0" smtClean="0"/>
              <a:t>Это </a:t>
            </a:r>
            <a:r>
              <a:rPr lang="ru-RU" sz="900" b="1" dirty="0"/>
              <a:t>не просто репортажи о мероприятиях, это также инструментальные программы, в которых зритель может почерпнуть для себя новые идеи и понять основные тренды для развития своего бизнеса</a:t>
            </a:r>
            <a:r>
              <a:rPr lang="ru-RU" sz="900" b="1" dirty="0" smtClean="0"/>
              <a:t>.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2335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959" y="6014735"/>
            <a:ext cx="1247941" cy="614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032" y="6189123"/>
            <a:ext cx="1285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www.uspeh-tv.ru</a:t>
            </a:r>
            <a:endParaRPr lang="ru-RU" sz="1200" dirty="0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628775" y="53975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latin typeface="+mn-lt"/>
              </a:rPr>
              <a:t>ОБНОВЛЕННЫЕ ПРОГРАММЫ</a:t>
            </a:r>
            <a:endParaRPr lang="ru-RU" sz="2000" b="1" dirty="0">
              <a:solidFill>
                <a:srgbClr val="FF3300"/>
              </a:solidFill>
              <a:latin typeface="+mn-lt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1341438"/>
            <a:ext cx="1420887" cy="10080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2565400"/>
            <a:ext cx="1423124" cy="100964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9" y="5036152"/>
            <a:ext cx="1403350" cy="9956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83" y="1341438"/>
            <a:ext cx="1420887" cy="100806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83" y="2565400"/>
            <a:ext cx="1421392" cy="1008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83" y="3790949"/>
            <a:ext cx="1420889" cy="100806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9" y="3787561"/>
            <a:ext cx="1403350" cy="99561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312995" y="2593370"/>
            <a:ext cx="378680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0"/>
              </a:rPr>
              <a:t>Реалити-шоу Ферма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>     </a:t>
            </a:r>
            <a:r>
              <a:rPr lang="ru-RU" sz="900" dirty="0"/>
              <a:t>Так ли просто выжить на ферме современному жителю </a:t>
            </a:r>
            <a:r>
              <a:rPr lang="ru-RU" sz="900" dirty="0" smtClean="0"/>
              <a:t>мегаполиса? Телеканалы </a:t>
            </a:r>
            <a:r>
              <a:rPr lang="ru-RU" sz="900" dirty="0"/>
              <a:t>Успех и Загородная Жизнь решили провести эксперимент. По задумке, в течение недели менеджер, до того знавший сельскую жизнь лишь по романам и фильмам, должен работать на настоящей ферме наравне с ее работниками.</a:t>
            </a:r>
          </a:p>
          <a:p>
            <a:endParaRPr lang="ru-RU" sz="900" dirty="0"/>
          </a:p>
        </p:txBody>
      </p:sp>
      <p:sp>
        <p:nvSpPr>
          <p:cNvPr id="48" name="TextBox 47"/>
          <p:cNvSpPr txBox="1"/>
          <p:nvPr/>
        </p:nvSpPr>
        <p:spPr>
          <a:xfrm>
            <a:off x="2197099" y="1346502"/>
            <a:ext cx="3205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1"/>
              </a:rPr>
              <a:t>Словарь терминов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/>
              <a:t> </a:t>
            </a:r>
            <a:r>
              <a:rPr lang="en-US" sz="900" dirty="0" smtClean="0"/>
              <a:t>   </a:t>
            </a:r>
            <a:r>
              <a:rPr lang="ru-RU" sz="900" b="1" dirty="0"/>
              <a:t>В современном бизнес-мире постоянно возникают слова и явления, о которых бизнесменам надо знать.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/>
              <a:t>"</a:t>
            </a:r>
            <a:r>
              <a:rPr lang="ru-RU" sz="900" dirty="0"/>
              <a:t>Словарь терминов" - программа, где специалисты не только расшифровывают маркетинговые, юридические, бухгалтерские, психологические, IT-термины, но и рассказывают, как обозначаемые ими явления могут улучшить, упростить, облегчить жизнь предпринимателя.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97101" y="2559654"/>
            <a:ext cx="31067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2"/>
              </a:rPr>
              <a:t>Степень превосходства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 smtClean="0"/>
              <a:t>    </a:t>
            </a:r>
            <a:r>
              <a:rPr lang="ru-RU" sz="900" b="1" dirty="0"/>
              <a:t>Что получит зритель из этой программы: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>- развенчание мифов, созданных вокруг МВА</a:t>
            </a:r>
            <a:br>
              <a:rPr lang="ru-RU" sz="900" dirty="0"/>
            </a:br>
            <a:r>
              <a:rPr lang="ru-RU" sz="900" dirty="0"/>
              <a:t>- ответы на многие вопросы из серии «нужно ли учиться на МВА», «какую программу МВА выбрать»</a:t>
            </a:r>
            <a:br>
              <a:rPr lang="ru-RU" sz="900" dirty="0"/>
            </a:br>
            <a:r>
              <a:rPr lang="ru-RU" sz="900" dirty="0"/>
              <a:t>- плюсы и минусы обучения в лучших школах России</a:t>
            </a:r>
            <a:br>
              <a:rPr lang="ru-RU" sz="900" dirty="0"/>
            </a:br>
            <a:r>
              <a:rPr lang="ru-RU" sz="900" dirty="0"/>
              <a:t>- представление о различии школ и советы при выборе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65349" y="3790950"/>
            <a:ext cx="3106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3"/>
              </a:rPr>
              <a:t>Экономика мегаполиса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 smtClean="0"/>
              <a:t>    </a:t>
            </a:r>
            <a:r>
              <a:rPr lang="ru-RU" sz="900" b="1" dirty="0"/>
              <a:t>Какие знания нужны начинающему предпринимателю в первую очередь?</a:t>
            </a:r>
            <a:r>
              <a:rPr lang="ru-RU" sz="900" dirty="0"/>
              <a:t> Цикл "Экономика мегаполиса" - 12 серий семинаров от лучших специалистов, которые в концентрированном виде дают начинающим бизнесменам самые необходимые знания: как управлять деньгами и людьми, где взять инвестиции и идею, как проводить переговоры и принимать решения.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66969" y="1349424"/>
            <a:ext cx="37328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4"/>
              </a:rPr>
              <a:t>Успешная практика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>    </a:t>
            </a:r>
            <a:r>
              <a:rPr lang="ru-RU" sz="900" dirty="0"/>
              <a:t>Мы много рассказывали об историях развития и секретах достижения успехах крупных и известных брендов, сейчас НАСТАЛО ВРЕМЯ ОТКРЫВАТЬ ВАШЕ СОБСТВЕННОЕ ДЕЛО! Теперь телеканал Успех дает готовые к реализации бизнес-кейсы!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97101" y="5032677"/>
            <a:ext cx="3106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5"/>
              </a:rPr>
              <a:t>Теорема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 smtClean="0"/>
              <a:t>    </a:t>
            </a:r>
            <a:r>
              <a:rPr lang="ru-RU" sz="900" dirty="0"/>
              <a:t>В наших непростых бизнес-условиях каждое начинание – это теорема, которую надо доказать и самому себе, и властям, и подчиненным.</a:t>
            </a:r>
            <a:br>
              <a:rPr lang="ru-RU" sz="900" dirty="0"/>
            </a:br>
            <a:r>
              <a:rPr lang="ru-RU" sz="900" b="1" dirty="0" smtClean="0"/>
              <a:t>На </a:t>
            </a:r>
            <a:r>
              <a:rPr lang="ru-RU" sz="900" b="1" dirty="0"/>
              <a:t>заседаниях этого круглого стола проходит доказательство теоремы с помощью ведущей, Елены Лихачевой, и ее приглашенных гостей, владельцев малого и среднего бизнеса.</a:t>
            </a:r>
            <a:endParaRPr lang="ru-RU" sz="900" dirty="0"/>
          </a:p>
        </p:txBody>
      </p:sp>
      <p:sp>
        <p:nvSpPr>
          <p:cNvPr id="53" name="TextBox 52"/>
          <p:cNvSpPr txBox="1"/>
          <p:nvPr/>
        </p:nvSpPr>
        <p:spPr>
          <a:xfrm>
            <a:off x="7254256" y="3808413"/>
            <a:ext cx="3845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6"/>
              </a:rPr>
              <a:t>Хочу быть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 smtClean="0"/>
              <a:t>     </a:t>
            </a:r>
            <a:r>
              <a:rPr lang="ru-RU" sz="900" dirty="0"/>
              <a:t>Программа "Хочу быть..." - для тех, кто мечтает добиться большего и черпает вдохновение из жизни и работы состоявшихся предпринимателей, политиков и общественных деятелей.</a:t>
            </a:r>
            <a:br>
              <a:rPr lang="ru-RU" sz="900" dirty="0"/>
            </a:br>
            <a:r>
              <a:rPr lang="ru-RU" sz="900" b="1" dirty="0" smtClean="0"/>
              <a:t>Герои </a:t>
            </a:r>
            <a:r>
              <a:rPr lang="ru-RU" sz="900" b="1" dirty="0"/>
              <a:t>программы достигли много, и про каждого можно сказать: "Хочу быть таким!"</a:t>
            </a:r>
            <a:endParaRPr lang="ru-RU" sz="900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23" y="5067479"/>
            <a:ext cx="1419032" cy="100674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7301610" y="5082037"/>
            <a:ext cx="379819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18"/>
              </a:rPr>
              <a:t>Есть запрос</a:t>
            </a:r>
            <a:r>
              <a:rPr lang="ru-RU" sz="900" dirty="0"/>
              <a:t/>
            </a:r>
            <a:br>
              <a:rPr lang="ru-RU" sz="900" dirty="0"/>
            </a:br>
            <a:r>
              <a:rPr lang="en-US" sz="900" dirty="0" smtClean="0"/>
              <a:t>    </a:t>
            </a:r>
            <a:r>
              <a:rPr lang="ru-RU" sz="900" dirty="0"/>
              <a:t> </a:t>
            </a:r>
            <a:r>
              <a:rPr lang="ru-RU" sz="900" b="1" dirty="0"/>
              <a:t>Мы заглянем в разные отделы, поймем, каковы задачи, какова структура компании и ее корпоративная культура, почувствуем "дух компании". А главное - узнаем, как здесь относятся к персоналу и какие именно сотрудники нужны. Зритель, который поймет, что эта компания - для него, сможет откликнуться на запрос и, может быть, влиться в ее ряды.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2395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2474" y="409575"/>
            <a:ext cx="5199337" cy="5008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smtClean="0">
                <a:solidFill>
                  <a:srgbClr val="FF3300"/>
                </a:solidFill>
                <a:latin typeface="+mn-lt"/>
              </a:rPr>
              <a:t>ОБНОВЛЕННЫЕ ПРОГРАММЫ</a:t>
            </a:r>
            <a:endParaRPr lang="ru-RU" sz="2000" b="1" dirty="0">
              <a:solidFill>
                <a:srgbClr val="FF33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38" y="1333001"/>
            <a:ext cx="1420890" cy="1008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9324" y="1348877"/>
            <a:ext cx="38004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3"/>
              </a:rPr>
              <a:t>Управление как искусство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/>
              <a:t>   </a:t>
            </a:r>
            <a:r>
              <a:rPr lang="ru-RU" sz="900" b="1" dirty="0"/>
              <a:t>Раз в месяц на телеканале «Успех» проводятся съемки реального семинара или тренинга от лучших тренеров, консультантов или бизнесменов с участием группы владельцев и топ-менеджеров, а значит, на этих семинарах затрагиваются самые актуальные для них темы и проблемы.</a:t>
            </a:r>
            <a:r>
              <a:rPr lang="ru-RU" sz="900" dirty="0"/>
              <a:t> Канал транслирует этот семинар, разбив его на 23-минутные программы.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7101" y="1341438"/>
            <a:ext cx="31067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4"/>
              </a:rPr>
              <a:t>Правила успеха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 smtClean="0"/>
              <a:t>     </a:t>
            </a:r>
            <a:r>
              <a:rPr lang="ru-RU" sz="900" dirty="0"/>
              <a:t>Программа  научит мужчин добиваться успеха у женщин и в бизнесе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1341438"/>
            <a:ext cx="1403350" cy="9956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2581275"/>
            <a:ext cx="1420889" cy="10080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925" y="2581275"/>
            <a:ext cx="1420889" cy="10080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08034" y="2597150"/>
            <a:ext cx="3791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3"/>
              </a:rPr>
              <a:t>Премьера</a:t>
            </a:r>
            <a:r>
              <a:rPr lang="ru-RU" sz="900" dirty="0"/>
              <a:t/>
            </a:r>
            <a:br>
              <a:rPr lang="ru-RU" sz="900" dirty="0"/>
            </a:br>
            <a:r>
              <a:rPr lang="en-US" sz="900" dirty="0"/>
              <a:t> </a:t>
            </a:r>
            <a:r>
              <a:rPr lang="en-US" sz="900" dirty="0" smtClean="0"/>
              <a:t>    </a:t>
            </a:r>
            <a:r>
              <a:rPr lang="ru-RU" sz="900" b="1" dirty="0"/>
              <a:t>Уникальное реалити-шоу: </a:t>
            </a:r>
            <a:r>
              <a:rPr lang="ru-RU" sz="900" b="1" dirty="0" err="1"/>
              <a:t>стартаперы</a:t>
            </a:r>
            <a:r>
              <a:rPr lang="ru-RU" sz="900" b="1" dirty="0"/>
              <a:t> в борьбе за деньги инвесторов!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/>
              <a:t>Лучшие </a:t>
            </a:r>
            <a:r>
              <a:rPr lang="ru-RU" sz="900" dirty="0"/>
              <a:t>проекты, отобранные за несколько месяцев напряженных поисков компетентным жюри и экспертами. В полуфинале 6-7 </a:t>
            </a:r>
            <a:r>
              <a:rPr lang="ru-RU" sz="900" dirty="0" err="1"/>
              <a:t>стартапов</a:t>
            </a:r>
            <a:r>
              <a:rPr lang="ru-RU" sz="900" dirty="0"/>
              <a:t>, но за инвестиции будут бороться только трое.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5810" y="2589711"/>
            <a:ext cx="310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hlinkClick r:id="rId4"/>
              </a:rPr>
              <a:t>Конструктор жизни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en-US" sz="900" dirty="0"/>
              <a:t> </a:t>
            </a:r>
            <a:r>
              <a:rPr lang="en-US" sz="900" dirty="0" smtClean="0"/>
              <a:t>   </a:t>
            </a:r>
            <a:r>
              <a:rPr lang="ru-RU" sz="900" dirty="0"/>
              <a:t>Чтобы быть успешными в бизнесе, надо уметь правильно строить всю свою </a:t>
            </a:r>
            <a:r>
              <a:rPr lang="ru-RU" sz="900" dirty="0" err="1"/>
              <a:t>жизнь.</a:t>
            </a:r>
            <a:r>
              <a:rPr lang="ru-RU" sz="900" b="1" dirty="0" err="1"/>
              <a:t>Советы</a:t>
            </a:r>
            <a:r>
              <a:rPr lang="ru-RU" sz="900" b="1" dirty="0"/>
              <a:t> экспертов и психологов помогут в этой непростой задаче</a:t>
            </a:r>
            <a:endParaRPr lang="ru-RU" sz="9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4959" y="6014735"/>
            <a:ext cx="1247941" cy="6141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6032" y="6189123"/>
            <a:ext cx="1285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www.uspeh-tv.ru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02998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550" y="5417350"/>
            <a:ext cx="1247941" cy="614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7812" y="6158463"/>
            <a:ext cx="1285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www.uspeh-tv.ru</a:t>
            </a:r>
            <a:endParaRPr lang="ru-RU" sz="1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65986" y="2797341"/>
            <a:ext cx="2192063" cy="742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СПАСИБО!</a:t>
            </a:r>
            <a:endParaRPr lang="ru-RU" sz="33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2297" y="3552932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3300"/>
                </a:solidFill>
              </a:rPr>
              <a:t>+7 (495) 664-29-56</a:t>
            </a:r>
            <a:endParaRPr lang="ru-RU" sz="1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95</Words>
  <Application>Microsoft Office PowerPoint</Application>
  <PresentationFormat>Широкоэкранный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ПОКАЗАТЕЛИ ОХВАТА И СОЦИАЛЬНО-ДЕМОГРАФИЧЕСКИЕ ХРАКТЕРИСТИКИ</vt:lpstr>
      <vt:lpstr>ОБНОВЛЕННЫЕ ПРОГРАММЫ</vt:lpstr>
      <vt:lpstr>ОБНОВЛЕННЫЕ ПРОГРАММЫ</vt:lpstr>
      <vt:lpstr>ОБНОВЛЕННЫЕ ПРОГРАММЫ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Семенкевич</dc:creator>
  <cp:lastModifiedBy>Светлана Семенкевич</cp:lastModifiedBy>
  <cp:revision>32</cp:revision>
  <dcterms:created xsi:type="dcterms:W3CDTF">2014-01-23T09:01:27Z</dcterms:created>
  <dcterms:modified xsi:type="dcterms:W3CDTF">2015-12-03T10:32:47Z</dcterms:modified>
</cp:coreProperties>
</file>