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68724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Прямоугольник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Прямоугольник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Основные проблемы регулирования медиарынка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850391">
              <a:defRPr sz="3627"/>
            </a:lvl1pPr>
          </a:lstStyle>
          <a:p>
            <a:r>
              <a:t>Конкурентная среда и ограничение доступа в жилые дома</a:t>
            </a:r>
          </a:p>
        </p:txBody>
      </p:sp>
      <p:sp>
        <p:nvSpPr>
          <p:cNvPr id="113" name="Е.В.Гультяева, ГК АКАДО , директор Юридического департамента"/>
          <p:cNvSpPr>
            <a:spLocks noGrp="1"/>
          </p:cNvSpPr>
          <p:nvPr>
            <p:ph type="subTitle" sz="quarter" idx="1"/>
          </p:nvPr>
        </p:nvSpPr>
        <p:spPr>
          <a:xfrm>
            <a:off x="2627783" y="4437112"/>
            <a:ext cx="5792690" cy="1054970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300"/>
              </a:spcBef>
              <a:defRPr sz="1400"/>
            </a:pPr>
            <a:r>
              <a:t>Е.В.Гультяева, ГК АКАДО , директор Юридического департамента</a:t>
            </a:r>
          </a:p>
          <a:p>
            <a:pPr algn="r">
              <a:spcBef>
                <a:spcPts val="300"/>
              </a:spcBef>
              <a:defRPr sz="1400"/>
            </a:pPr>
            <a:r>
              <a:t>АКТР, советник по юридическим вопросам</a:t>
            </a:r>
          </a:p>
          <a:p>
            <a:pPr algn="r">
              <a:spcBef>
                <a:spcPts val="300"/>
              </a:spcBef>
              <a:defRPr sz="1400"/>
            </a:pPr>
            <a:r>
              <a:t>Ялта, 25-26 мая 2017г.</a:t>
            </a:r>
          </a:p>
        </p:txBody>
      </p:sp>
      <p:pic>
        <p:nvPicPr>
          <p:cNvPr id="114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502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16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2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Информационное письмо ФАС России от 27.05.2015 № ИА/26126/15</a:t>
            </a:r>
          </a:p>
        </p:txBody>
      </p:sp>
      <p:sp>
        <p:nvSpPr>
          <p:cNvPr id="119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2613" indent="-332613" defTabSz="886968">
              <a:spcBef>
                <a:spcPts val="600"/>
              </a:spcBef>
              <a:defRPr sz="1358"/>
            </a:pPr>
            <a:r>
              <a:t>Только общее собрание собственников помещений многоквартирного дома обладает полномочиями распоряжения общим имуществом. Полномочия управляющих организаций при взаимодействии с операторами связи должны быть подтверждены общим собранием (ст.44 ЖК РФ). </a:t>
            </a:r>
          </a:p>
          <a:p>
            <a:pPr marL="332613" indent="-332613" defTabSz="886968">
              <a:spcBef>
                <a:spcPts val="600"/>
              </a:spcBef>
              <a:defRPr sz="1358"/>
            </a:pPr>
            <a:r>
              <a:t>Деятельность управляющей организации при взаимодействии с операторами связи может подпадать под действие Закона о защите конкуренции.</a:t>
            </a:r>
          </a:p>
          <a:p>
            <a:pPr marL="332613" indent="-332613" defTabSz="886968">
              <a:spcBef>
                <a:spcPts val="600"/>
              </a:spcBef>
              <a:defRPr sz="1358"/>
            </a:pPr>
            <a:r>
              <a:t>Собственники вправе в соответствии со ст. 44 ЖК РФ установить порядок использования оператором связи общего имущества, установить запрет операторам связи размещать на общем имуществе сети, а также разработать технические требования и стандарты размещения сетей. При наличии организации, которой собственники поручили управлять МКД, именно эта организация должна разрабатывать технические требования и стандарты, поскольку она несет ответственность за надлежащее содержание общего имущества.</a:t>
            </a:r>
          </a:p>
          <a:p>
            <a:pPr marL="332613" indent="-332613" defTabSz="886968">
              <a:spcBef>
                <a:spcPts val="600"/>
              </a:spcBef>
              <a:defRPr sz="1358"/>
            </a:pPr>
            <a:r>
              <a:t>Размер платы за размещение сетей на общем имуществе устанавливается общим собранием собственников дома, а не членами ТСЖ или ЖСК. Ограничений не установлено, однако размер платы должен быть одинаковым для всех операторов связи, и может быть дифференцирован только по видам размещаемого оборудования, месту размещения, площади размещения и т.п., но не по видам операторов или их финансово-экономическому положению на рынке.</a:t>
            </a:r>
          </a:p>
          <a:p>
            <a:pPr marL="332613" indent="-332613" defTabSz="886968">
              <a:spcBef>
                <a:spcPts val="600"/>
              </a:spcBef>
              <a:defRPr sz="1358"/>
            </a:pPr>
            <a:r>
              <a:t>Управляющая организация не вправе ограничивать доступ оператора связи к его оборудованию и сетям. Требования дополнительной платы за доступ к сетям (а не за размещение сетей или использование общего имущества) являются незаконными.</a:t>
            </a:r>
          </a:p>
        </p:txBody>
      </p:sp>
      <p:sp>
        <p:nvSpPr>
          <p:cNvPr id="120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21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Практика ФАС России</a:t>
            </a:r>
          </a:p>
        </p:txBody>
      </p:sp>
      <p:sp>
        <p:nvSpPr>
          <p:cNvPr id="125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886968">
              <a:spcBef>
                <a:spcPts val="600"/>
              </a:spcBef>
              <a:buSzTx/>
              <a:buNone/>
              <a:defRPr sz="1649" b="1"/>
            </a:pPr>
            <a:r>
              <a:t>Наиболее распространенные случаи, когда управляющая компания:</a:t>
            </a:r>
          </a:p>
          <a:p>
            <a:pPr marL="332613" indent="-332613" defTabSz="886968">
              <a:spcBef>
                <a:spcPts val="600"/>
              </a:spcBef>
              <a:defRPr sz="1649"/>
            </a:pPr>
            <a:r>
              <a:t>Необоснованно препятствует оператору связи в доступе в многоквартирный дом, в том числе в результате отказа в доступе или навязывания невыгодных и необоснованных условий доступа;</a:t>
            </a:r>
          </a:p>
          <a:p>
            <a:pPr marL="332613" indent="-332613" defTabSz="886968">
              <a:spcBef>
                <a:spcPts val="600"/>
              </a:spcBef>
              <a:defRPr sz="1649"/>
            </a:pPr>
            <a:r>
              <a:t>Устанавливает необоснованные требования по размещению оборудования связи, по доступу операторов связи к размещенному оборудованию связи;</a:t>
            </a:r>
          </a:p>
          <a:p>
            <a:pPr marL="332613" indent="-332613" defTabSz="886968">
              <a:spcBef>
                <a:spcPts val="600"/>
              </a:spcBef>
              <a:defRPr sz="1649"/>
            </a:pPr>
            <a:r>
              <a:t>Предъявляет необоснованные требования по демонтажу оборудования связи, с использованием которого оказываются услуги связи жильцам дома</a:t>
            </a:r>
          </a:p>
          <a:p>
            <a:pPr marL="0" indent="0" defTabSz="886968">
              <a:spcBef>
                <a:spcPts val="600"/>
              </a:spcBef>
              <a:buSzTx/>
              <a:buFontTx/>
              <a:buNone/>
              <a:defRPr sz="1552" b="1"/>
            </a:pPr>
            <a:r>
              <a:t>При рассмотрении заявлений о создании препятствий доступу оператора связи в многоквартирный дом ФАС принимает во внимание:</a:t>
            </a:r>
          </a:p>
          <a:p>
            <a:pPr marL="332613" indent="-332613" defTabSz="886968">
              <a:spcBef>
                <a:spcPts val="600"/>
              </a:spcBef>
              <a:defRPr sz="1552"/>
            </a:pPr>
            <a:r>
              <a:t>Наличие/отсутствие полномочий по распоряжению общим имуществом многоквартирного дома организации, действия (бездействие) которой обжалуется;</a:t>
            </a:r>
          </a:p>
          <a:p>
            <a:pPr marL="332613" indent="-332613" defTabSz="886968">
              <a:spcBef>
                <a:spcPts val="600"/>
              </a:spcBef>
              <a:defRPr sz="1552"/>
            </a:pPr>
            <a:r>
              <a:t>Наличие/отсутствие легитимного решения собрания собственников в отношении рассматриваемых обстоятельств;</a:t>
            </a:r>
          </a:p>
          <a:p>
            <a:pPr marL="332613" indent="-332613" defTabSz="886968">
              <a:spcBef>
                <a:spcPts val="600"/>
              </a:spcBef>
              <a:defRPr sz="1552"/>
            </a:pPr>
            <a:r>
              <a:t>Наличие/отсутствие технической возможности размещения сетей связи и сооружения связи в объектах, относящихся к общему имуществу</a:t>
            </a:r>
          </a:p>
        </p:txBody>
      </p:sp>
      <p:pic>
        <p:nvPicPr>
          <p:cNvPr id="126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Номер слайда 5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defTabSz="886968">
              <a:defRPr sz="2328" b="1"/>
            </a:pPr>
            <a:r>
              <a:t>Распоряжение Правительства РФ от 03.02.2014 №130-р </a:t>
            </a:r>
            <a:br/>
            <a:r>
              <a:t>план мероприятий «Развитие конкуренции в сфере электросвязи»</a:t>
            </a:r>
          </a:p>
        </p:txBody>
      </p:sp>
      <p:sp>
        <p:nvSpPr>
          <p:cNvPr id="131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700"/>
            </a:pPr>
            <a:endParaRPr/>
          </a:p>
          <a:p>
            <a:pPr marL="0" indent="0">
              <a:buSzTx/>
              <a:buFontTx/>
              <a:buNone/>
              <a:defRPr sz="1800"/>
            </a:pPr>
            <a:r>
              <a:t>В части, касающейся вопросов упрощения порядка доступа, предусмотрено мероприятие:</a:t>
            </a:r>
          </a:p>
          <a:p>
            <a:pPr>
              <a:defRPr sz="1800"/>
            </a:pPr>
            <a:r>
              <a:t>Представление в установленном порядке в Правительство РФ предложений по внесению изменений в нормативные правовые акты, предусматривающие упрощение порядка размещения оборудования связи на объектах жилой недвижимости.</a:t>
            </a:r>
          </a:p>
          <a:p>
            <a:pPr>
              <a:defRPr sz="1800"/>
            </a:pPr>
            <a:r>
              <a:t>Срок реализации – первоначально 2 квартал 2015г., затем срок перенесен на 3 квартал 2016г </a:t>
            </a:r>
          </a:p>
          <a:p>
            <a:pPr>
              <a:defRPr sz="1800"/>
            </a:pPr>
            <a:r>
              <a:t>Ответственный исполнитель – Минкомсвязь, Минстрой, ФАС, Минэкономразвития, заинтересованные федеральные органы исполнительной власти</a:t>
            </a:r>
          </a:p>
        </p:txBody>
      </p:sp>
      <p:pic>
        <p:nvPicPr>
          <p:cNvPr id="132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Номер слайда 5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Спасибо за внимание!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Спасибо за внимание!</a:t>
            </a:r>
          </a:p>
        </p:txBody>
      </p:sp>
      <p:sp>
        <p:nvSpPr>
          <p:cNvPr id="137" name="Ялта, 25-26 мая 2017г.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t>Ялта, 25-26 мая 2017г.</a:t>
            </a:r>
          </a:p>
        </p:txBody>
      </p:sp>
      <p:sp>
        <p:nvSpPr>
          <p:cNvPr id="138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39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Конкурентная среда и ограничение доступа в жилые дома</vt:lpstr>
      <vt:lpstr>Информационное письмо ФАС России от 27.05.2015 № ИА/26126/15</vt:lpstr>
      <vt:lpstr>Практика ФАС России</vt:lpstr>
      <vt:lpstr>Распоряжение Правительства РФ от 03.02.2014 №130-р  план мероприятий «Развитие конкуренции в сфере электросвязи»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Конкурентная среда и ограничение доступа в жилые дома</dc:title>
  <cp:lastModifiedBy>Пользователь</cp:lastModifiedBy>
  <cp:revision>1</cp:revision>
  <dcterms:modified xsi:type="dcterms:W3CDTF">2017-05-25T05:56:28Z</dcterms:modified>
</cp:coreProperties>
</file>